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20"/>
  </p:notesMasterIdLst>
  <p:sldIdLst>
    <p:sldId id="287" r:id="rId2"/>
    <p:sldId id="257" r:id="rId3"/>
    <p:sldId id="281" r:id="rId4"/>
    <p:sldId id="259" r:id="rId5"/>
    <p:sldId id="277" r:id="rId6"/>
    <p:sldId id="275" r:id="rId7"/>
    <p:sldId id="279" r:id="rId8"/>
    <p:sldId id="264" r:id="rId9"/>
    <p:sldId id="282" r:id="rId10"/>
    <p:sldId id="283" r:id="rId11"/>
    <p:sldId id="260" r:id="rId12"/>
    <p:sldId id="285" r:id="rId13"/>
    <p:sldId id="284" r:id="rId14"/>
    <p:sldId id="286" r:id="rId15"/>
    <p:sldId id="263" r:id="rId16"/>
    <p:sldId id="273" r:id="rId17"/>
    <p:sldId id="261"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9"/>
    <a:srgbClr val="FCF9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5D69B-0EF1-3BCD-09E9-81D25093B40B}" v="15" dt="2023-01-07T15:00:41.973"/>
    <p1510:client id="{0661DDAE-6300-1269-C547-96E1A84111E6}" v="50" dt="2023-01-07T13:22:26.399"/>
    <p1510:client id="{0A0A2573-55CF-5055-789D-7EF2268E360F}" v="7" dt="2022-11-05T14:51:29.117"/>
    <p1510:client id="{1F8B4FC2-6849-2CAF-FAD6-63FB0B1C7B81}" v="3" dt="2023-01-07T13:16:30.627"/>
    <p1510:client id="{299A4945-F900-F0A2-55FA-2A4A21A12550}" v="44" dt="2023-01-05T10:25:33.548"/>
    <p1510:client id="{33AB25FF-0DF4-F6B7-2EB8-5327C21F5DDE}" v="1580" dt="2022-11-06T02:54:32.490"/>
    <p1510:client id="{3FD49706-C53E-57B6-B7DC-76023FC08C2E}" v="761" dt="2022-11-05T21:32:26.216"/>
    <p1510:client id="{5E162955-1F67-8909-203F-918513364061}" v="373" dt="2022-11-06T03:51:54.084"/>
    <p1510:client id="{66154CA4-B4B9-9A9E-3C3F-86113A2F1F94}" v="1397" dt="2023-01-06T05:01:12.754"/>
    <p1510:client id="{66AFD187-1BD5-E4A9-F65D-0082308F6265}" v="343" dt="2022-11-05T21:28:34.838"/>
    <p1510:client id="{759E5F66-82C6-130C-EDBB-28D44307AECC}" v="4" dt="2023-01-06T10:59:56.534"/>
    <p1510:client id="{776F2F11-C550-9EF5-3B48-8DCE0441496A}" v="135" dt="2023-01-07T11:41:46.914"/>
    <p1510:client id="{79A95B28-341D-00FB-2171-8CDE4216663A}" v="1" dt="2023-01-04T22:01:57.552"/>
    <p1510:client id="{84F95B93-6D50-37E5-E0EC-9B0FE30AC5B1}" v="6" dt="2023-01-05T11:33:13.984"/>
    <p1510:client id="{86BED769-90E3-2099-F1A4-693976609224}" v="12" dt="2023-01-07T20:21:57.621"/>
    <p1510:client id="{9D03C9AC-29AA-4E83-99CB-B24D7B050F08}" v="1" dt="2022-11-05T19:59:30.397"/>
    <p1510:client id="{BB154EDD-450D-86F2-918B-D73EB642F28E}" v="2" dt="2022-11-05T14:43:50.595"/>
    <p1510:client id="{C5C8A519-C52E-0194-68A0-32ABB1CD99C0}" v="1" dt="2022-11-05T22:16:31.400"/>
    <p1510:client id="{D743307D-7AED-CC49-D810-7FA58C5E12AD}" v="185" dt="2023-01-07T14:25:13.584"/>
    <p1510:client id="{D9C323E3-D78B-05E6-49FD-D2BCFB6DB6D6}" v="1971" dt="2023-01-07T20:14:39.318"/>
    <p1510:client id="{D9E62AF3-8692-F10D-15DB-162D05F40ED3}" v="99" dt="2023-01-07T20:06:34.279"/>
    <p1510:client id="{DF933374-5315-9EC5-FC98-1500F82FBC50}" v="254" dt="2022-11-06T01:44:22.181"/>
    <p1510:client id="{F2DD43CE-6BC5-A853-2EE8-E6FE03044B5C}" v="1347" dt="2023-01-07T19:16:25.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828F8-3DBA-445C-BCC7-ED06B2742A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4CA6168-4097-44BA-8E97-DCB98E233F10}">
      <dgm:prSet phldrT="[Text]" phldr="0"/>
      <dgm:spPr/>
      <dgm:t>
        <a:bodyPr/>
        <a:lstStyle/>
        <a:p>
          <a:pPr rtl="0"/>
          <a:r>
            <a:rPr lang="en-US">
              <a:latin typeface="Calibri Light"/>
            </a:rPr>
            <a:t>Where:</a:t>
          </a:r>
          <a:endParaRPr lang="en-US"/>
        </a:p>
      </dgm:t>
    </dgm:pt>
    <dgm:pt modelId="{C1D30992-6612-47AB-9745-6846F47DDA2D}" type="parTrans" cxnId="{9D062439-F38D-45E9-8101-3B87D121CDA6}">
      <dgm:prSet/>
      <dgm:spPr/>
      <dgm:t>
        <a:bodyPr/>
        <a:lstStyle/>
        <a:p>
          <a:endParaRPr lang="en-US"/>
        </a:p>
      </dgm:t>
    </dgm:pt>
    <dgm:pt modelId="{A18D7CCD-5020-412A-ABA0-A41D92D2C57C}" type="sibTrans" cxnId="{9D062439-F38D-45E9-8101-3B87D121CDA6}">
      <dgm:prSet/>
      <dgm:spPr/>
      <dgm:t>
        <a:bodyPr/>
        <a:lstStyle/>
        <a:p>
          <a:endParaRPr lang="en-US"/>
        </a:p>
      </dgm:t>
    </dgm:pt>
    <dgm:pt modelId="{59F77643-12A2-4798-B447-74440171A2A3}">
      <dgm:prSet phldr="0"/>
      <dgm:spPr/>
      <dgm:t>
        <a:bodyPr/>
        <a:lstStyle/>
        <a:p>
          <a:pPr algn="l" rtl="0"/>
          <a:r>
            <a:rPr lang="en-US">
              <a:latin typeface="Calibri"/>
              <a:cs typeface="Calibri"/>
            </a:rPr>
            <a:t> S is the number of substitutions,</a:t>
          </a:r>
          <a:endParaRPr lang="en-US"/>
        </a:p>
      </dgm:t>
    </dgm:pt>
    <dgm:pt modelId="{ACCD016F-261D-47B7-B2D9-6187388582DB}" type="parTrans" cxnId="{CC5A08DE-4D9D-4CB1-81F5-8175699D2D35}">
      <dgm:prSet/>
      <dgm:spPr/>
    </dgm:pt>
    <dgm:pt modelId="{7B562C41-0177-4E80-9358-B4ECD28E7D2F}" type="sibTrans" cxnId="{CC5A08DE-4D9D-4CB1-81F5-8175699D2D35}">
      <dgm:prSet/>
      <dgm:spPr/>
    </dgm:pt>
    <dgm:pt modelId="{C00EE9AF-E669-42D6-84F6-70CE5E7F390C}">
      <dgm:prSet phldr="0"/>
      <dgm:spPr/>
      <dgm:t>
        <a:bodyPr/>
        <a:lstStyle/>
        <a:p>
          <a:pPr algn="l" rtl="0"/>
          <a:r>
            <a:rPr lang="en-US">
              <a:latin typeface="Calibri"/>
              <a:cs typeface="Calibri"/>
            </a:rPr>
            <a:t> D is the number of deletions,</a:t>
          </a:r>
          <a:endParaRPr lang="en-US"/>
        </a:p>
      </dgm:t>
    </dgm:pt>
    <dgm:pt modelId="{581B3A2C-FA09-48F6-96BF-05CB4F9507B5}" type="parTrans" cxnId="{7D0C3BA1-27B4-4208-9BD1-EF74AF0A9183}">
      <dgm:prSet/>
      <dgm:spPr/>
    </dgm:pt>
    <dgm:pt modelId="{A6FC1885-F05E-4C94-805E-EB6B8EDCBC8A}" type="sibTrans" cxnId="{7D0C3BA1-27B4-4208-9BD1-EF74AF0A9183}">
      <dgm:prSet/>
      <dgm:spPr/>
    </dgm:pt>
    <dgm:pt modelId="{B083A3BE-C147-43CA-B157-1AF18918EB4B}">
      <dgm:prSet phldr="0"/>
      <dgm:spPr/>
      <dgm:t>
        <a:bodyPr/>
        <a:lstStyle/>
        <a:p>
          <a:pPr algn="l" rtl="0"/>
          <a:r>
            <a:rPr lang="en-US">
              <a:latin typeface="Calibri"/>
              <a:cs typeface="Calibri"/>
            </a:rPr>
            <a:t> I is the number of insertions,</a:t>
          </a:r>
          <a:endParaRPr lang="en-US"/>
        </a:p>
      </dgm:t>
    </dgm:pt>
    <dgm:pt modelId="{2649B24A-2157-4D32-9C74-F1AD1D6F7755}" type="parTrans" cxnId="{0AE9331A-2F22-4459-8A92-D19801F96122}">
      <dgm:prSet/>
      <dgm:spPr/>
    </dgm:pt>
    <dgm:pt modelId="{2B0234E8-110C-4522-9847-F7B86E3DDCA3}" type="sibTrans" cxnId="{0AE9331A-2F22-4459-8A92-D19801F96122}">
      <dgm:prSet/>
      <dgm:spPr/>
    </dgm:pt>
    <dgm:pt modelId="{BF536E72-1C01-4158-B665-18FF28CD64D5}">
      <dgm:prSet phldr="0"/>
      <dgm:spPr/>
      <dgm:t>
        <a:bodyPr/>
        <a:lstStyle/>
        <a:p>
          <a:pPr algn="l"/>
          <a:r>
            <a:rPr lang="en-US">
              <a:latin typeface="Calibri"/>
              <a:cs typeface="Calibri"/>
            </a:rPr>
            <a:t>C is the number of correct words,</a:t>
          </a:r>
          <a:endParaRPr lang="en-US"/>
        </a:p>
      </dgm:t>
    </dgm:pt>
    <dgm:pt modelId="{D5FC6CA1-9C02-457A-B67F-D764F0C3C6F5}" type="parTrans" cxnId="{4F54201D-D082-43EB-A33A-28D4E89CE672}">
      <dgm:prSet/>
      <dgm:spPr/>
    </dgm:pt>
    <dgm:pt modelId="{F37FE88F-D6EF-4D1E-AA0D-6D20C82F91A7}" type="sibTrans" cxnId="{4F54201D-D082-43EB-A33A-28D4E89CE672}">
      <dgm:prSet/>
      <dgm:spPr/>
    </dgm:pt>
    <dgm:pt modelId="{F428F378-FD92-4BB7-91B8-4D9017211867}">
      <dgm:prSet phldr="0"/>
      <dgm:spPr/>
      <dgm:t>
        <a:bodyPr/>
        <a:lstStyle/>
        <a:p>
          <a:pPr algn="l" rtl="0"/>
          <a:r>
            <a:rPr lang="en-US">
              <a:latin typeface="Calibri"/>
              <a:cs typeface="Calibri"/>
            </a:rPr>
            <a:t>N is the number of words in the reference (N= S+D+C)</a:t>
          </a:r>
          <a:endParaRPr lang="en-US"/>
        </a:p>
      </dgm:t>
    </dgm:pt>
    <dgm:pt modelId="{F61B5DF4-8A08-464F-9A48-42AE399D7C6E}" type="parTrans" cxnId="{CE95C7D9-4F97-433F-A4CA-72306B84EA9C}">
      <dgm:prSet/>
      <dgm:spPr/>
    </dgm:pt>
    <dgm:pt modelId="{BED1B585-71EF-4CFB-BEDD-A15DC00B1ED3}" type="sibTrans" cxnId="{CE95C7D9-4F97-433F-A4CA-72306B84EA9C}">
      <dgm:prSet/>
      <dgm:spPr/>
    </dgm:pt>
    <dgm:pt modelId="{48D1DAC9-95A1-4B9E-B193-55AB25483A30}" type="pres">
      <dgm:prSet presAssocID="{936828F8-3DBA-445C-BCC7-ED06B2742AEB}" presName="linear" presStyleCnt="0">
        <dgm:presLayoutVars>
          <dgm:dir/>
          <dgm:animLvl val="lvl"/>
          <dgm:resizeHandles val="exact"/>
        </dgm:presLayoutVars>
      </dgm:prSet>
      <dgm:spPr/>
    </dgm:pt>
    <dgm:pt modelId="{2535053A-07F9-487D-A0EE-42FB72742FB6}" type="pres">
      <dgm:prSet presAssocID="{44CA6168-4097-44BA-8E97-DCB98E233F10}" presName="parentLin" presStyleCnt="0"/>
      <dgm:spPr/>
    </dgm:pt>
    <dgm:pt modelId="{9B806D3E-A799-41C8-ACB1-1524677F2A89}" type="pres">
      <dgm:prSet presAssocID="{44CA6168-4097-44BA-8E97-DCB98E233F10}" presName="parentLeftMargin" presStyleLbl="node1" presStyleIdx="0" presStyleCnt="1"/>
      <dgm:spPr/>
    </dgm:pt>
    <dgm:pt modelId="{61250ED3-EA62-4B20-BA4F-AEB42C08E9B7}" type="pres">
      <dgm:prSet presAssocID="{44CA6168-4097-44BA-8E97-DCB98E233F10}" presName="parentText" presStyleLbl="node1" presStyleIdx="0" presStyleCnt="1">
        <dgm:presLayoutVars>
          <dgm:chMax val="0"/>
          <dgm:bulletEnabled val="1"/>
        </dgm:presLayoutVars>
      </dgm:prSet>
      <dgm:spPr/>
    </dgm:pt>
    <dgm:pt modelId="{842BBE4D-EBAB-4C71-AE9B-E1923749D2AD}" type="pres">
      <dgm:prSet presAssocID="{44CA6168-4097-44BA-8E97-DCB98E233F10}" presName="negativeSpace" presStyleCnt="0"/>
      <dgm:spPr/>
    </dgm:pt>
    <dgm:pt modelId="{1FE03E1E-F974-49C1-AE7F-1B4A16781AFB}" type="pres">
      <dgm:prSet presAssocID="{44CA6168-4097-44BA-8E97-DCB98E233F10}" presName="childText" presStyleLbl="conFgAcc1" presStyleIdx="0" presStyleCnt="1">
        <dgm:presLayoutVars>
          <dgm:bulletEnabled val="1"/>
        </dgm:presLayoutVars>
      </dgm:prSet>
      <dgm:spPr/>
    </dgm:pt>
  </dgm:ptLst>
  <dgm:cxnLst>
    <dgm:cxn modelId="{7036AA07-F413-47F2-A8A9-F7EF2326D3BE}" type="presOf" srcId="{B083A3BE-C147-43CA-B157-1AF18918EB4B}" destId="{1FE03E1E-F974-49C1-AE7F-1B4A16781AFB}" srcOrd="0" destOrd="2" presId="urn:microsoft.com/office/officeart/2005/8/layout/list1"/>
    <dgm:cxn modelId="{9EE64210-7BA1-42EC-A1DD-BEF00D283453}" type="presOf" srcId="{C00EE9AF-E669-42D6-84F6-70CE5E7F390C}" destId="{1FE03E1E-F974-49C1-AE7F-1B4A16781AFB}" srcOrd="0" destOrd="1" presId="urn:microsoft.com/office/officeart/2005/8/layout/list1"/>
    <dgm:cxn modelId="{4ED2FD13-D7B4-43C3-A61C-E98C8D1D7175}" type="presOf" srcId="{44CA6168-4097-44BA-8E97-DCB98E233F10}" destId="{61250ED3-EA62-4B20-BA4F-AEB42C08E9B7}" srcOrd="1" destOrd="0" presId="urn:microsoft.com/office/officeart/2005/8/layout/list1"/>
    <dgm:cxn modelId="{0AE9331A-2F22-4459-8A92-D19801F96122}" srcId="{44CA6168-4097-44BA-8E97-DCB98E233F10}" destId="{B083A3BE-C147-43CA-B157-1AF18918EB4B}" srcOrd="2" destOrd="0" parTransId="{2649B24A-2157-4D32-9C74-F1AD1D6F7755}" sibTransId="{2B0234E8-110C-4522-9847-F7B86E3DDCA3}"/>
    <dgm:cxn modelId="{4F54201D-D082-43EB-A33A-28D4E89CE672}" srcId="{44CA6168-4097-44BA-8E97-DCB98E233F10}" destId="{BF536E72-1C01-4158-B665-18FF28CD64D5}" srcOrd="3" destOrd="0" parTransId="{D5FC6CA1-9C02-457A-B67F-D764F0C3C6F5}" sibTransId="{F37FE88F-D6EF-4D1E-AA0D-6D20C82F91A7}"/>
    <dgm:cxn modelId="{9D062439-F38D-45E9-8101-3B87D121CDA6}" srcId="{936828F8-3DBA-445C-BCC7-ED06B2742AEB}" destId="{44CA6168-4097-44BA-8E97-DCB98E233F10}" srcOrd="0" destOrd="0" parTransId="{C1D30992-6612-47AB-9745-6846F47DDA2D}" sibTransId="{A18D7CCD-5020-412A-ABA0-A41D92D2C57C}"/>
    <dgm:cxn modelId="{2B6FFB86-972A-4C58-B65D-ABDFFCDC8F9F}" type="presOf" srcId="{F428F378-FD92-4BB7-91B8-4D9017211867}" destId="{1FE03E1E-F974-49C1-AE7F-1B4A16781AFB}" srcOrd="0" destOrd="4" presId="urn:microsoft.com/office/officeart/2005/8/layout/list1"/>
    <dgm:cxn modelId="{7D0C3BA1-27B4-4208-9BD1-EF74AF0A9183}" srcId="{44CA6168-4097-44BA-8E97-DCB98E233F10}" destId="{C00EE9AF-E669-42D6-84F6-70CE5E7F390C}" srcOrd="1" destOrd="0" parTransId="{581B3A2C-FA09-48F6-96BF-05CB4F9507B5}" sibTransId="{A6FC1885-F05E-4C94-805E-EB6B8EDCBC8A}"/>
    <dgm:cxn modelId="{CEEE8EA6-4C43-4D99-AAEA-6E0166B4320F}" type="presOf" srcId="{BF536E72-1C01-4158-B665-18FF28CD64D5}" destId="{1FE03E1E-F974-49C1-AE7F-1B4A16781AFB}" srcOrd="0" destOrd="3" presId="urn:microsoft.com/office/officeart/2005/8/layout/list1"/>
    <dgm:cxn modelId="{7E5E94B6-B683-4239-AEF4-0ABE3F5EA7D7}" type="presOf" srcId="{936828F8-3DBA-445C-BCC7-ED06B2742AEB}" destId="{48D1DAC9-95A1-4B9E-B193-55AB25483A30}" srcOrd="0" destOrd="0" presId="urn:microsoft.com/office/officeart/2005/8/layout/list1"/>
    <dgm:cxn modelId="{CE95C7D9-4F97-433F-A4CA-72306B84EA9C}" srcId="{44CA6168-4097-44BA-8E97-DCB98E233F10}" destId="{F428F378-FD92-4BB7-91B8-4D9017211867}" srcOrd="4" destOrd="0" parTransId="{F61B5DF4-8A08-464F-9A48-42AE399D7C6E}" sibTransId="{BED1B585-71EF-4CFB-BEDD-A15DC00B1ED3}"/>
    <dgm:cxn modelId="{CC5A08DE-4D9D-4CB1-81F5-8175699D2D35}" srcId="{44CA6168-4097-44BA-8E97-DCB98E233F10}" destId="{59F77643-12A2-4798-B447-74440171A2A3}" srcOrd="0" destOrd="0" parTransId="{ACCD016F-261D-47B7-B2D9-6187388582DB}" sibTransId="{7B562C41-0177-4E80-9358-B4ECD28E7D2F}"/>
    <dgm:cxn modelId="{E3053DE5-2700-4A1D-AFDF-E876852E5AAB}" type="presOf" srcId="{59F77643-12A2-4798-B447-74440171A2A3}" destId="{1FE03E1E-F974-49C1-AE7F-1B4A16781AFB}" srcOrd="0" destOrd="0" presId="urn:microsoft.com/office/officeart/2005/8/layout/list1"/>
    <dgm:cxn modelId="{33FB9FF1-35BB-4472-AF4D-619960C5B2EC}" type="presOf" srcId="{44CA6168-4097-44BA-8E97-DCB98E233F10}" destId="{9B806D3E-A799-41C8-ACB1-1524677F2A89}" srcOrd="0" destOrd="0" presId="urn:microsoft.com/office/officeart/2005/8/layout/list1"/>
    <dgm:cxn modelId="{F243F783-D9B5-42FA-8BC1-752355A41982}" type="presParOf" srcId="{48D1DAC9-95A1-4B9E-B193-55AB25483A30}" destId="{2535053A-07F9-487D-A0EE-42FB72742FB6}" srcOrd="0" destOrd="0" presId="urn:microsoft.com/office/officeart/2005/8/layout/list1"/>
    <dgm:cxn modelId="{804939BB-202A-43B8-B1D0-9160BE03B77D}" type="presParOf" srcId="{2535053A-07F9-487D-A0EE-42FB72742FB6}" destId="{9B806D3E-A799-41C8-ACB1-1524677F2A89}" srcOrd="0" destOrd="0" presId="urn:microsoft.com/office/officeart/2005/8/layout/list1"/>
    <dgm:cxn modelId="{DB19131D-EF5A-41A2-ADAF-50AFE14F476E}" type="presParOf" srcId="{2535053A-07F9-487D-A0EE-42FB72742FB6}" destId="{61250ED3-EA62-4B20-BA4F-AEB42C08E9B7}" srcOrd="1" destOrd="0" presId="urn:microsoft.com/office/officeart/2005/8/layout/list1"/>
    <dgm:cxn modelId="{2374D379-21EF-416D-A652-DB55C425B551}" type="presParOf" srcId="{48D1DAC9-95A1-4B9E-B193-55AB25483A30}" destId="{842BBE4D-EBAB-4C71-AE9B-E1923749D2AD}" srcOrd="1" destOrd="0" presId="urn:microsoft.com/office/officeart/2005/8/layout/list1"/>
    <dgm:cxn modelId="{27363436-116B-4223-96EF-D6482C619662}" type="presParOf" srcId="{48D1DAC9-95A1-4B9E-B193-55AB25483A30}" destId="{1FE03E1E-F974-49C1-AE7F-1B4A16781AF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03E1E-F974-49C1-AE7F-1B4A16781AFB}">
      <dsp:nvSpPr>
        <dsp:cNvPr id="0" name=""/>
        <dsp:cNvSpPr/>
      </dsp:nvSpPr>
      <dsp:spPr>
        <a:xfrm>
          <a:off x="0" y="296201"/>
          <a:ext cx="3922889"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460" tIns="354076" rIns="304460"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Calibri"/>
              <a:cs typeface="Calibri"/>
            </a:rPr>
            <a:t> S is the number of substitutions,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 D is the number of deletions,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 I is the number of insertions,</a:t>
          </a:r>
          <a:endParaRPr lang="en-US" sz="1700" kern="1200"/>
        </a:p>
        <a:p>
          <a:pPr marL="171450" lvl="1" indent="-171450" algn="l" defTabSz="755650">
            <a:lnSpc>
              <a:spcPct val="90000"/>
            </a:lnSpc>
            <a:spcBef>
              <a:spcPct val="0"/>
            </a:spcBef>
            <a:spcAft>
              <a:spcPct val="15000"/>
            </a:spcAft>
            <a:buChar char="•"/>
          </a:pPr>
          <a:r>
            <a:rPr lang="en-US" sz="1700" kern="1200">
              <a:latin typeface="Calibri"/>
              <a:cs typeface="Calibri"/>
            </a:rPr>
            <a:t>C is the number of correct words,</a:t>
          </a:r>
          <a:endParaRPr lang="en-US" sz="1700" kern="1200"/>
        </a:p>
        <a:p>
          <a:pPr marL="171450" lvl="1" indent="-171450" algn="l" defTabSz="755650" rtl="0">
            <a:lnSpc>
              <a:spcPct val="90000"/>
            </a:lnSpc>
            <a:spcBef>
              <a:spcPct val="0"/>
            </a:spcBef>
            <a:spcAft>
              <a:spcPct val="15000"/>
            </a:spcAft>
            <a:buChar char="•"/>
          </a:pPr>
          <a:r>
            <a:rPr lang="en-US" sz="1700" kern="1200">
              <a:latin typeface="Calibri"/>
              <a:cs typeface="Calibri"/>
            </a:rPr>
            <a:t>N is the number of words in the reference (N= S+D+C)</a:t>
          </a:r>
          <a:endParaRPr lang="en-US" sz="1700" kern="1200"/>
        </a:p>
      </dsp:txBody>
      <dsp:txXfrm>
        <a:off x="0" y="296201"/>
        <a:ext cx="3922889" cy="2088450"/>
      </dsp:txXfrm>
    </dsp:sp>
    <dsp:sp modelId="{61250ED3-EA62-4B20-BA4F-AEB42C08E9B7}">
      <dsp:nvSpPr>
        <dsp:cNvPr id="0" name=""/>
        <dsp:cNvSpPr/>
      </dsp:nvSpPr>
      <dsp:spPr>
        <a:xfrm>
          <a:off x="196144" y="45281"/>
          <a:ext cx="27460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3" tIns="0" rIns="103793"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Light"/>
            </a:rPr>
            <a:t>Where:</a:t>
          </a:r>
          <a:endParaRPr lang="en-US" sz="1700" kern="1200"/>
        </a:p>
      </dsp:txBody>
      <dsp:txXfrm>
        <a:off x="220642" y="69779"/>
        <a:ext cx="269702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418A-3955-4366-83F0-9BBAF7797B12}"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9A7EB-57A4-4440-93E9-BE33202616CF}" type="slidenum">
              <a:rPr lang="en-US" smtClean="0"/>
              <a:t>‹#›</a:t>
            </a:fld>
            <a:endParaRPr lang="en-US"/>
          </a:p>
        </p:txBody>
      </p:sp>
    </p:spTree>
    <p:extLst>
      <p:ext uri="{BB962C8B-B14F-4D97-AF65-F5344CB8AC3E}">
        <p14:creationId xmlns:p14="http://schemas.microsoft.com/office/powerpoint/2010/main" val="3754369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29A7EB-57A4-4440-93E9-BE33202616CF}" type="slidenum">
              <a:rPr lang="en-US" smtClean="0"/>
              <a:t>16</a:t>
            </a:fld>
            <a:endParaRPr lang="en-US"/>
          </a:p>
        </p:txBody>
      </p:sp>
    </p:spTree>
    <p:extLst>
      <p:ext uri="{BB962C8B-B14F-4D97-AF65-F5344CB8AC3E}">
        <p14:creationId xmlns:p14="http://schemas.microsoft.com/office/powerpoint/2010/main" val="167454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64201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634677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582822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47634604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839750" y="2564904"/>
            <a:ext cx="4512501" cy="1397656"/>
          </a:xfrm>
          <a:prstGeom prst="rect">
            <a:avLst/>
          </a:prstGeom>
        </p:spPr>
        <p:txBody>
          <a:bodyPr anchor="ctr"/>
          <a:lstStyle>
            <a:lvl1pPr marL="0" indent="0" algn="ctr">
              <a:lnSpc>
                <a:spcPct val="100000"/>
              </a:lnSpc>
              <a:buNone/>
              <a:defRPr sz="4800" b="1" baseline="0">
                <a:solidFill>
                  <a:schemeClr val="accent1"/>
                </a:solidFill>
                <a:latin typeface="+mn-lt"/>
                <a:cs typeface="Arial" pitchFamily="34" charset="0"/>
              </a:defRPr>
            </a:lvl1pPr>
          </a:lstStyle>
          <a:p>
            <a:pPr lvl="0"/>
            <a:r>
              <a:rPr lang="en-US" altLang="ko-KR" sz="4800">
                <a:ea typeface="맑은 고딕" pitchFamily="50" charset="-127"/>
              </a:rPr>
              <a:t>FREE PPT TEMPLATES</a:t>
            </a:r>
            <a:endParaRPr lang="en-US" altLang="ko-KR"/>
          </a:p>
        </p:txBody>
      </p:sp>
      <p:sp>
        <p:nvSpPr>
          <p:cNvPr id="11" name="Text Placeholder 9"/>
          <p:cNvSpPr>
            <a:spLocks noGrp="1"/>
          </p:cNvSpPr>
          <p:nvPr>
            <p:ph type="body" sz="quarter" idx="11" hasCustomPrompt="1"/>
          </p:nvPr>
        </p:nvSpPr>
        <p:spPr>
          <a:xfrm>
            <a:off x="3839552" y="4005064"/>
            <a:ext cx="4512501" cy="641571"/>
          </a:xfrm>
          <a:prstGeom prst="rect">
            <a:avLst/>
          </a:prstGeom>
        </p:spPr>
        <p:txBody>
          <a:bodyPr anchor="ctr"/>
          <a:lstStyle>
            <a:lvl1pPr marL="0" indent="0" algn="ctr" fontAlgn="auto">
              <a:lnSpc>
                <a:spcPct val="100000"/>
              </a:lnSpc>
              <a:spcBef>
                <a:spcPts val="0"/>
              </a:spcBef>
              <a:spcAft>
                <a:spcPts val="0"/>
              </a:spcAft>
              <a:buNone/>
              <a:defRPr sz="1600" b="1" baseline="0">
                <a:solidFill>
                  <a:schemeClr val="accent1"/>
                </a:solidFill>
                <a:latin typeface="+mn-lt"/>
                <a:cs typeface="Arial" pitchFamily="34" charset="0"/>
              </a:defRPr>
            </a:lvl1pPr>
          </a:lstStyle>
          <a:p>
            <a:pPr lvl="0"/>
            <a:r>
              <a:rPr lang="en-US" altLang="ko-KR"/>
              <a:t>INSTERT THE TITLE OF YOUR </a:t>
            </a:r>
          </a:p>
          <a:p>
            <a:pPr lvl="0"/>
            <a:r>
              <a:rPr lang="en-US" altLang="ko-KR"/>
              <a:t>PRESENTATION HERE</a:t>
            </a:r>
            <a:endParaRPr lang="ko-KR" altLang="en-US"/>
          </a:p>
        </p:txBody>
      </p:sp>
      <p:sp>
        <p:nvSpPr>
          <p:cNvPr id="3" name="Oval 2"/>
          <p:cNvSpPr/>
          <p:nvPr userDrawn="1"/>
        </p:nvSpPr>
        <p:spPr>
          <a:xfrm>
            <a:off x="3972264" y="1328267"/>
            <a:ext cx="4320480" cy="432048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21745966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42457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599248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734494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040773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505933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3125585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283879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832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F1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7953071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huggingface.co/openai/whisper-sm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25.png"/><Relationship Id="rId4"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09/ICITEED.2018.8534807" TargetMode="External"/><Relationship Id="rId7" Type="http://schemas.openxmlformats.org/officeDocument/2006/relationships/hyperlink" Target="https://rdcu.be/cUtyt" TargetMode="External"/><Relationship Id="rId2" Type="http://schemas.openxmlformats.org/officeDocument/2006/relationships/hyperlink" Target="https://www.researchgate.net/publication/347356900_Audio_Pre-Processing_For_Deep_Learning" TargetMode="External"/><Relationship Id="rId1" Type="http://schemas.openxmlformats.org/officeDocument/2006/relationships/slideLayout" Target="../slideLayouts/slideLayout2.xml"/><Relationship Id="rId6" Type="http://schemas.openxmlformats.org/officeDocument/2006/relationships/hyperlink" Target="https://doi.org/10.1109/ICICS49469.2020.239505" TargetMode="External"/><Relationship Id="rId5" Type="http://schemas.openxmlformats.org/officeDocument/2006/relationships/hyperlink" Target="https://distill.pub/2017/ctc/" TargetMode="External"/><Relationship Id="rId4" Type="http://schemas.openxmlformats.org/officeDocument/2006/relationships/hyperlink" Target="https://doi.org/10.1109/ICASSP.2019.86827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13.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ytorch.org/" TargetMode="Externa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7477D86D-5D47-A6A9-E431-6C9A4C015226}"/>
              </a:ext>
            </a:extLst>
          </p:cNvPr>
          <p:cNvSpPr txBox="1">
            <a:spLocks/>
          </p:cNvSpPr>
          <p:nvPr/>
        </p:nvSpPr>
        <p:spPr>
          <a:xfrm>
            <a:off x="5798516" y="1290516"/>
            <a:ext cx="5397237" cy="13255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2800" b="1">
                <a:solidFill>
                  <a:schemeClr val="tx1"/>
                </a:solidFill>
                <a:latin typeface="+mj-lt"/>
                <a:ea typeface="+mj-ea"/>
                <a:cs typeface="+mj-cs"/>
              </a:rPr>
              <a:t>End-to-End Translation of Contemporary Egyptian Arabic Dialect</a:t>
            </a:r>
            <a:endParaRPr lang="en-US" sz="2800">
              <a:solidFill>
                <a:schemeClr val="tx1"/>
              </a:solidFill>
              <a:ea typeface="+mj-ea"/>
              <a:cs typeface="+mj-cs"/>
            </a:endParaRPr>
          </a:p>
        </p:txBody>
      </p:sp>
      <p:pic>
        <p:nvPicPr>
          <p:cNvPr id="10" name="Picture 10">
            <a:extLst>
              <a:ext uri="{FF2B5EF4-FFF2-40B4-BE49-F238E27FC236}">
                <a16:creationId xmlns:a16="http://schemas.microsoft.com/office/drawing/2014/main" id="{19FF78B4-6D5E-360D-A579-3623C2D76D1B}"/>
              </a:ext>
            </a:extLst>
          </p:cNvPr>
          <p:cNvPicPr>
            <a:picLocks noChangeAspect="1"/>
          </p:cNvPicPr>
          <p:nvPr/>
        </p:nvPicPr>
        <p:blipFill>
          <a:blip r:embed="rId2"/>
          <a:stretch>
            <a:fillRect/>
          </a:stretch>
        </p:blipFill>
        <p:spPr>
          <a:xfrm>
            <a:off x="698353" y="1037313"/>
            <a:ext cx="2114478" cy="868245"/>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7" name="Freeform: Shape 16">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phic 9">
            <a:extLst>
              <a:ext uri="{FF2B5EF4-FFF2-40B4-BE49-F238E27FC236}">
                <a16:creationId xmlns:a16="http://schemas.microsoft.com/office/drawing/2014/main" id="{47BD6183-D9D0-7AE2-ACF3-BAD5F1220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97" y="2975696"/>
            <a:ext cx="5088406" cy="3410626"/>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6" name="TextBox 5">
            <a:extLst>
              <a:ext uri="{FF2B5EF4-FFF2-40B4-BE49-F238E27FC236}">
                <a16:creationId xmlns:a16="http://schemas.microsoft.com/office/drawing/2014/main" id="{4AAF786E-B049-A2F2-F209-B74799564DCF}"/>
              </a:ext>
            </a:extLst>
          </p:cNvPr>
          <p:cNvSpPr txBox="1"/>
          <p:nvPr/>
        </p:nvSpPr>
        <p:spPr>
          <a:xfrm>
            <a:off x="6094849" y="4246795"/>
            <a:ext cx="5383126" cy="192422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b="1"/>
              <a:t>Presented by:​</a:t>
            </a:r>
          </a:p>
          <a:p>
            <a:pPr indent="-228600">
              <a:lnSpc>
                <a:spcPct val="90000"/>
              </a:lnSpc>
              <a:spcAft>
                <a:spcPts val="600"/>
              </a:spcAft>
              <a:buFont typeface="Arial" panose="020B0604020202020204" pitchFamily="34" charset="0"/>
              <a:buChar char="•"/>
            </a:pPr>
            <a:r>
              <a:rPr lang="en-US" b="1"/>
              <a:t>Eman Ahmed Abdelaziz Mohamed, 300327278​</a:t>
            </a:r>
            <a:endParaRPr lang="en-US" b="1">
              <a:cs typeface="Calibri"/>
            </a:endParaRPr>
          </a:p>
          <a:p>
            <a:pPr indent="-228600">
              <a:lnSpc>
                <a:spcPct val="90000"/>
              </a:lnSpc>
              <a:spcAft>
                <a:spcPts val="600"/>
              </a:spcAft>
              <a:buFont typeface="Arial" panose="020B0604020202020204" pitchFamily="34" charset="0"/>
              <a:buChar char="•"/>
            </a:pPr>
            <a:r>
              <a:rPr lang="en-US" b="1"/>
              <a:t>Yomna Mohamed Sayed, 300327217​</a:t>
            </a:r>
            <a:endParaRPr lang="en-US" b="1">
              <a:cs typeface="Calibri"/>
            </a:endParaRPr>
          </a:p>
          <a:p>
            <a:pPr indent="-228600">
              <a:lnSpc>
                <a:spcPct val="90000"/>
              </a:lnSpc>
              <a:spcAft>
                <a:spcPts val="600"/>
              </a:spcAft>
              <a:buFont typeface="Arial" panose="020B0604020202020204" pitchFamily="34" charset="0"/>
              <a:buChar char="•"/>
            </a:pPr>
            <a:r>
              <a:rPr lang="en-US" b="1"/>
              <a:t>Sondos Mohammed Hussein Ali, 300327219​</a:t>
            </a:r>
            <a:endParaRPr lang="en-US" b="1">
              <a:cs typeface="Calibri"/>
            </a:endParaRPr>
          </a:p>
          <a:p>
            <a:pPr indent="-228600">
              <a:lnSpc>
                <a:spcPct val="90000"/>
              </a:lnSpc>
              <a:spcAft>
                <a:spcPts val="600"/>
              </a:spcAft>
              <a:buFont typeface="Arial" panose="020B0604020202020204" pitchFamily="34" charset="0"/>
              <a:buChar char="•"/>
            </a:pPr>
            <a:r>
              <a:rPr lang="en-US" b="1">
                <a:ea typeface="+mn-lt"/>
                <a:cs typeface="+mn-lt"/>
              </a:rPr>
              <a:t>Alaa Tohamy Mohamed Abdelwahab, 300327227</a:t>
            </a:r>
            <a:endParaRPr lang="en-US" b="1"/>
          </a:p>
          <a:p>
            <a:pPr indent="-228600">
              <a:lnSpc>
                <a:spcPct val="90000"/>
              </a:lnSpc>
              <a:spcAft>
                <a:spcPts val="600"/>
              </a:spcAft>
              <a:buFont typeface="Arial" panose="020B0604020202020204" pitchFamily="34" charset="0"/>
              <a:buChar char="•"/>
            </a:pPr>
            <a:r>
              <a:rPr lang="en-US" b="1"/>
              <a:t>Ahmed Abdo Amin Abdo, 300327306​</a:t>
            </a:r>
            <a:endParaRPr lang="en-US" b="1">
              <a:cs typeface="Calibri"/>
            </a:endParaRPr>
          </a:p>
          <a:p>
            <a:pPr indent="-228600">
              <a:lnSpc>
                <a:spcPct val="90000"/>
              </a:lnSpc>
              <a:spcAft>
                <a:spcPts val="600"/>
              </a:spcAft>
              <a:buFont typeface="Arial" panose="020B0604020202020204" pitchFamily="34" charset="0"/>
              <a:buChar char="•"/>
            </a:pPr>
            <a:endParaRPr lang="en-US" b="1">
              <a:cs typeface="Calibri"/>
            </a:endParaRPr>
          </a:p>
        </p:txBody>
      </p:sp>
      <p:sp>
        <p:nvSpPr>
          <p:cNvPr id="19" name="Arc 18">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6">
            <a:extLst>
              <a:ext uri="{FF2B5EF4-FFF2-40B4-BE49-F238E27FC236}">
                <a16:creationId xmlns:a16="http://schemas.microsoft.com/office/drawing/2014/main" id="{3E039F5E-6889-E41F-08D3-4C1BB7CAB3C3}"/>
              </a:ext>
            </a:extLst>
          </p:cNvPr>
          <p:cNvPicPr>
            <a:picLocks noChangeAspect="1"/>
          </p:cNvPicPr>
          <p:nvPr/>
        </p:nvPicPr>
        <p:blipFill>
          <a:blip r:embed="rId5"/>
          <a:stretch>
            <a:fillRect/>
          </a:stretch>
        </p:blipFill>
        <p:spPr>
          <a:xfrm>
            <a:off x="9866607" y="6169835"/>
            <a:ext cx="2008012" cy="447030"/>
          </a:xfrm>
          <a:prstGeom prst="rect">
            <a:avLst/>
          </a:prstGeom>
        </p:spPr>
      </p:pic>
      <p:sp>
        <p:nvSpPr>
          <p:cNvPr id="13" name="TextBox 12">
            <a:extLst>
              <a:ext uri="{FF2B5EF4-FFF2-40B4-BE49-F238E27FC236}">
                <a16:creationId xmlns:a16="http://schemas.microsoft.com/office/drawing/2014/main" id="{4374AF81-1222-9820-40B2-7E3FD0465C4F}"/>
              </a:ext>
            </a:extLst>
          </p:cNvPr>
          <p:cNvSpPr txBox="1"/>
          <p:nvPr/>
        </p:nvSpPr>
        <p:spPr>
          <a:xfrm>
            <a:off x="7123289" y="291817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472C4"/>
                </a:solidFill>
                <a:cs typeface="Segoe UI"/>
              </a:rPr>
              <a:t>Project ID: AI_Microsoft1_May2022</a:t>
            </a:r>
            <a:r>
              <a:rPr lang="en-US">
                <a:cs typeface="Segoe UI"/>
              </a:rPr>
              <a:t>​</a:t>
            </a:r>
          </a:p>
          <a:p>
            <a:pPr algn="ctr"/>
            <a:r>
              <a:rPr lang="en-US">
                <a:solidFill>
                  <a:srgbClr val="4472C4"/>
                </a:solidFill>
                <a:cs typeface="Segoe UI"/>
              </a:rPr>
              <a:t>Team ID: AI-5</a:t>
            </a:r>
          </a:p>
        </p:txBody>
      </p:sp>
    </p:spTree>
    <p:extLst>
      <p:ext uri="{BB962C8B-B14F-4D97-AF65-F5344CB8AC3E}">
        <p14:creationId xmlns:p14="http://schemas.microsoft.com/office/powerpoint/2010/main" val="152105835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B9F6-2155-51FF-C83C-D3B532AE04E0}"/>
              </a:ext>
            </a:extLst>
          </p:cNvPr>
          <p:cNvSpPr>
            <a:spLocks noGrp="1"/>
          </p:cNvSpPr>
          <p:nvPr>
            <p:ph type="title"/>
          </p:nvPr>
        </p:nvSpPr>
        <p:spPr/>
        <p:txBody>
          <a:bodyPr>
            <a:normAutofit fontScale="90000"/>
          </a:bodyPr>
          <a:lstStyle/>
          <a:p>
            <a:pPr algn="ctr"/>
            <a:endParaRPr lang="en-US">
              <a:cs typeface="Calibri Light"/>
            </a:endParaRPr>
          </a:p>
          <a:p>
            <a:br>
              <a:rPr lang="en-US"/>
            </a:b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4526A855-F026-BC16-13F4-A647A2F618F6}"/>
              </a:ext>
            </a:extLst>
          </p:cNvPr>
          <p:cNvSpPr>
            <a:spLocks noGrp="1"/>
          </p:cNvSpPr>
          <p:nvPr>
            <p:ph idx="1"/>
          </p:nvPr>
        </p:nvSpPr>
        <p:spPr>
          <a:xfrm>
            <a:off x="838200" y="1178644"/>
            <a:ext cx="10515600" cy="4351338"/>
          </a:xfrm>
        </p:spPr>
        <p:txBody>
          <a:bodyPr vert="horz" lIns="91440" tIns="45720" rIns="91440" bIns="45720" rtlCol="0" anchor="t">
            <a:normAutofit fontScale="92500" lnSpcReduction="10000"/>
          </a:bodyPr>
          <a:lstStyle/>
          <a:p>
            <a:r>
              <a:rPr lang="en-US" b="1"/>
              <a:t>Source of errors in WER:</a:t>
            </a:r>
            <a:endParaRPr lang="en-US">
              <a:cs typeface="Calibri"/>
            </a:endParaRPr>
          </a:p>
          <a:p>
            <a:pPr marL="0" indent="0">
              <a:buNone/>
            </a:pPr>
            <a:endParaRPr lang="en-US" b="1">
              <a:ea typeface="+mn-lt"/>
              <a:cs typeface="+mn-lt"/>
            </a:endParaRPr>
          </a:p>
          <a:p>
            <a:pPr marL="0" indent="0">
              <a:buNone/>
            </a:pPr>
            <a:r>
              <a:rPr lang="en-US">
                <a:ea typeface="+mn-lt"/>
                <a:cs typeface="+mn-lt"/>
              </a:rPr>
              <a:t>Factors that can affect WER, without necessarily reflecting the capabilities of the ASR technology itself, include:</a:t>
            </a:r>
            <a:endParaRPr lang="en-US">
              <a:cs typeface="Calibri"/>
            </a:endParaRPr>
          </a:p>
          <a:p>
            <a:pPr marL="514350" indent="-514350">
              <a:buAutoNum type="romanUcPeriod"/>
            </a:pPr>
            <a:r>
              <a:rPr lang="en-US">
                <a:ea typeface="+mn-lt"/>
                <a:cs typeface="+mn-lt"/>
              </a:rPr>
              <a:t>Recording quality</a:t>
            </a:r>
            <a:endParaRPr lang="en-US">
              <a:cs typeface="Calibri"/>
            </a:endParaRPr>
          </a:p>
          <a:p>
            <a:pPr marL="514350" indent="-514350">
              <a:buAutoNum type="romanUcPeriod"/>
            </a:pPr>
            <a:r>
              <a:rPr lang="en-US">
                <a:ea typeface="+mn-lt"/>
                <a:cs typeface="+mn-lt"/>
              </a:rPr>
              <a:t>Microphone quality</a:t>
            </a:r>
            <a:endParaRPr lang="en-US">
              <a:cs typeface="Calibri"/>
            </a:endParaRPr>
          </a:p>
          <a:p>
            <a:pPr marL="514350" indent="-514350">
              <a:buAutoNum type="romanUcPeriod"/>
            </a:pPr>
            <a:r>
              <a:rPr lang="en-US">
                <a:ea typeface="+mn-lt"/>
                <a:cs typeface="+mn-lt"/>
              </a:rPr>
              <a:t>Speaker pronunciation</a:t>
            </a:r>
            <a:endParaRPr lang="en-US">
              <a:cs typeface="Calibri"/>
            </a:endParaRPr>
          </a:p>
          <a:p>
            <a:pPr marL="514350" indent="-514350">
              <a:buAutoNum type="romanUcPeriod"/>
            </a:pPr>
            <a:r>
              <a:rPr lang="en-US">
                <a:ea typeface="+mn-lt"/>
                <a:cs typeface="+mn-lt"/>
              </a:rPr>
              <a:t>Background noise</a:t>
            </a:r>
            <a:endParaRPr lang="en-US">
              <a:cs typeface="Calibri"/>
            </a:endParaRPr>
          </a:p>
          <a:p>
            <a:pPr marL="514350" indent="-514350">
              <a:buAutoNum type="romanUcPeriod"/>
            </a:pPr>
            <a:r>
              <a:rPr lang="en-US">
                <a:ea typeface="+mn-lt"/>
                <a:cs typeface="+mn-lt"/>
              </a:rPr>
              <a:t>Unusual names, locations, and other proper nouns</a:t>
            </a:r>
            <a:endParaRPr lang="en-US">
              <a:cs typeface="Calibri"/>
            </a:endParaRPr>
          </a:p>
          <a:p>
            <a:pPr marL="514350" indent="-514350">
              <a:buAutoNum type="romanUcPeriod"/>
            </a:pPr>
            <a:r>
              <a:rPr lang="en-US">
                <a:ea typeface="+mn-lt"/>
                <a:cs typeface="+mn-lt"/>
              </a:rPr>
              <a:t>Technical or industry-specific terms</a:t>
            </a: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5" name="TextBox 4">
            <a:extLst>
              <a:ext uri="{FF2B5EF4-FFF2-40B4-BE49-F238E27FC236}">
                <a16:creationId xmlns:a16="http://schemas.microsoft.com/office/drawing/2014/main" id="{83CB1D7A-9655-5A67-3917-4727BE311EC7}"/>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967942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489136" y="126722"/>
            <a:ext cx="5833310" cy="994694"/>
          </a:xfrm>
        </p:spPr>
        <p:txBody>
          <a:bodyPr>
            <a:normAutofit/>
          </a:bodyPr>
          <a:lstStyle/>
          <a:p>
            <a:r>
              <a:rPr lang="en-US" sz="3200" b="1">
                <a:latin typeface="Times New Roman"/>
                <a:ea typeface="+mj-lt"/>
                <a:cs typeface="+mj-lt"/>
              </a:rPr>
              <a:t>Critical Requirements 4 :</a:t>
            </a:r>
            <a:endParaRPr lang="en-US" sz="3200">
              <a:latin typeface="Times New Roman"/>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487644" y="1224122"/>
            <a:ext cx="710045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Un-padded labels.</a:t>
            </a:r>
            <a:endParaRPr lang="en-US" sz="2000">
              <a:latin typeface="Times New Roman"/>
              <a:ea typeface="+mn-lt"/>
              <a:cs typeface="+mn-lt"/>
            </a:endParaRPr>
          </a:p>
          <a:p>
            <a:pPr marL="342900" indent="-342900">
              <a:buFont typeface="Arial"/>
              <a:buChar char="•"/>
            </a:pPr>
            <a:r>
              <a:rPr lang="en-US" sz="2000">
                <a:latin typeface="Times New Roman"/>
                <a:ea typeface="+mn-lt"/>
                <a:cs typeface="+mn-lt"/>
              </a:rPr>
              <a:t>feature extraction </a:t>
            </a:r>
            <a:endParaRPr lang="en-US" sz="2000">
              <a:latin typeface="Times New Roman"/>
              <a:cs typeface="Times New Roman"/>
            </a:endParaRPr>
          </a:p>
          <a:p>
            <a:endParaRPr lang="en-US">
              <a:latin typeface="Calibri"/>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485819" y="2331286"/>
            <a:ext cx="676867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554440" y="3188727"/>
            <a:ext cx="1083399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a:p>
            <a:r>
              <a:rPr lang="en-US">
                <a:ea typeface="+mn-lt"/>
                <a:cs typeface="+mn-lt"/>
              </a:rPr>
              <a:t>Using The data collator for a sequence-to-sequence speech model that treats the </a:t>
            </a:r>
            <a:r>
              <a:rPr lang="en-US" err="1">
                <a:ea typeface="+mn-lt"/>
                <a:cs typeface="+mn-lt"/>
              </a:rPr>
              <a:t>input_features</a:t>
            </a:r>
            <a:r>
              <a:rPr lang="en-US">
                <a:ea typeface="+mn-lt"/>
                <a:cs typeface="+mn-lt"/>
              </a:rPr>
              <a:t> and labels independently</a:t>
            </a:r>
            <a:endParaRPr lang="en-US">
              <a:latin typeface="Times New Roman"/>
              <a:ea typeface="+mn-lt"/>
              <a:cs typeface="Times New Roman"/>
            </a:endParaRPr>
          </a:p>
          <a:p>
            <a:endParaRPr lang="en-US">
              <a:ea typeface="+mn-lt"/>
              <a:cs typeface="+mn-lt"/>
            </a:endParaRPr>
          </a:p>
          <a:p>
            <a:pPr marL="285750" indent="-285750">
              <a:buFont typeface="Calibri"/>
              <a:buChar char="-"/>
            </a:pPr>
            <a:r>
              <a:rPr lang="en-US">
                <a:ea typeface="+mn-lt"/>
                <a:cs typeface="+mn-lt"/>
              </a:rPr>
              <a:t>The </a:t>
            </a:r>
            <a:r>
              <a:rPr lang="en-US" err="1">
                <a:ea typeface="+mn-lt"/>
                <a:cs typeface="+mn-lt"/>
              </a:rPr>
              <a:t>input_features</a:t>
            </a:r>
            <a:r>
              <a:rPr lang="en-US">
                <a:ea typeface="+mn-lt"/>
                <a:cs typeface="+mn-lt"/>
              </a:rPr>
              <a:t> are padded to 30s and converted to a log-Mel spectrogram of fixed dimension by action of the feature extractor and convert the </a:t>
            </a:r>
            <a:r>
              <a:rPr lang="en-US" err="1">
                <a:ea typeface="+mn-lt"/>
                <a:cs typeface="+mn-lt"/>
              </a:rPr>
              <a:t>input_features</a:t>
            </a:r>
            <a:r>
              <a:rPr lang="en-US">
                <a:ea typeface="+mn-lt"/>
                <a:cs typeface="+mn-lt"/>
              </a:rPr>
              <a:t> to batched </a:t>
            </a:r>
            <a:r>
              <a:rPr lang="en-US" err="1">
                <a:ea typeface="+mn-lt"/>
                <a:cs typeface="+mn-lt"/>
              </a:rPr>
              <a:t>PyTorch</a:t>
            </a:r>
            <a:r>
              <a:rPr lang="en-US">
                <a:ea typeface="+mn-lt"/>
                <a:cs typeface="+mn-lt"/>
              </a:rPr>
              <a:t> tensors.</a:t>
            </a:r>
            <a:endParaRPr lang="en-US">
              <a:cs typeface="Calibri"/>
            </a:endParaRPr>
          </a:p>
          <a:p>
            <a:endParaRPr lang="en-US">
              <a:cs typeface="Calibri"/>
            </a:endParaRPr>
          </a:p>
          <a:p>
            <a:pPr marL="285750" indent="-285750">
              <a:buFont typeface="Calibri"/>
              <a:buChar char="-"/>
            </a:pPr>
            <a:r>
              <a:rPr lang="en-US">
                <a:ea typeface="+mn-lt"/>
                <a:cs typeface="+mn-lt"/>
              </a:rPr>
              <a:t>For un-padded labels, we first pad the sequences to the maximum length in the batch using the tokenizer's .pad method, then cut the BOS token from the start of the label sequence as we append it later during training.</a:t>
            </a:r>
            <a:endParaRPr lang="en-US">
              <a:cs typeface="Calibri"/>
            </a:endParaRPr>
          </a:p>
          <a:p>
            <a:pPr marL="285750" indent="-285750">
              <a:buFont typeface="Arial,Sans-Serif"/>
              <a:buChar char="•"/>
            </a:pPr>
            <a:endParaRPr lang="en-US">
              <a:latin typeface="Times New Roman"/>
              <a:cs typeface="Times New Roman"/>
            </a:endParaRPr>
          </a:p>
        </p:txBody>
      </p:sp>
      <p:sp>
        <p:nvSpPr>
          <p:cNvPr id="13" name="TextBox 12">
            <a:extLst>
              <a:ext uri="{FF2B5EF4-FFF2-40B4-BE49-F238E27FC236}">
                <a16:creationId xmlns:a16="http://schemas.microsoft.com/office/drawing/2014/main" id="{08F2EDB1-FCA4-8FA5-ABF2-703487BC22A6}"/>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Times New Roman"/>
              <a:cs typeface="Calibri"/>
            </a:endParaRPr>
          </a:p>
        </p:txBody>
      </p:sp>
      <p:sp>
        <p:nvSpPr>
          <p:cNvPr id="3" name="TextBox 2">
            <a:extLst>
              <a:ext uri="{FF2B5EF4-FFF2-40B4-BE49-F238E27FC236}">
                <a16:creationId xmlns:a16="http://schemas.microsoft.com/office/drawing/2014/main" id="{D1A1258D-54C8-1F3D-8082-3C91F9C537AF}"/>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6426552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59F0-7468-FD07-42B0-C20988423366}"/>
              </a:ext>
            </a:extLst>
          </p:cNvPr>
          <p:cNvSpPr>
            <a:spLocks noGrp="1"/>
          </p:cNvSpPr>
          <p:nvPr>
            <p:ph type="title"/>
          </p:nvPr>
        </p:nvSpPr>
        <p:spPr/>
        <p:txBody>
          <a:bodyPr>
            <a:normAutofit fontScale="90000"/>
          </a:bodyPr>
          <a:lstStyle/>
          <a:p>
            <a:r>
              <a:rPr lang="en-US" sz="3200" b="1">
                <a:cs typeface="Calibri Light"/>
              </a:rPr>
              <a:t>Critical Requirement 5: </a:t>
            </a:r>
            <a:br>
              <a:rPr lang="en-US" sz="2800" b="1">
                <a:cs typeface="Calibri Light"/>
              </a:rPr>
            </a:br>
            <a:br>
              <a:rPr lang="en-US" sz="2800" b="1">
                <a:cs typeface="Calibri Light"/>
              </a:rPr>
            </a:br>
            <a:r>
              <a:rPr lang="en-US" sz="2800">
                <a:cs typeface="Calibri Light"/>
              </a:rPr>
              <a:t>1- fine tuning whisper model </a:t>
            </a:r>
            <a:br>
              <a:rPr lang="en-US" sz="2800">
                <a:cs typeface="Calibri Light"/>
              </a:rPr>
            </a:br>
            <a:r>
              <a:rPr lang="en-US" sz="2800">
                <a:cs typeface="Calibri Light"/>
              </a:rPr>
              <a:t>2- Evaluation </a:t>
            </a:r>
            <a:endParaRPr lang="en-US">
              <a:cs typeface="Calibri Light"/>
            </a:endParaRPr>
          </a:p>
        </p:txBody>
      </p:sp>
      <p:sp>
        <p:nvSpPr>
          <p:cNvPr id="3" name="Content Placeholder 2">
            <a:extLst>
              <a:ext uri="{FF2B5EF4-FFF2-40B4-BE49-F238E27FC236}">
                <a16:creationId xmlns:a16="http://schemas.microsoft.com/office/drawing/2014/main" id="{2B2240FD-476F-A0B4-265E-63CD78B849F0}"/>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r>
              <a:rPr lang="en-US" sz="2400">
                <a:ea typeface="+mn-lt"/>
                <a:cs typeface="+mn-lt"/>
              </a:rPr>
              <a:t>fine-tune the multilingual version of the </a:t>
            </a:r>
            <a:r>
              <a:rPr lang="en-US" sz="2400">
                <a:latin typeface="Consolas"/>
                <a:ea typeface="+mn-lt"/>
                <a:cs typeface="+mn-lt"/>
                <a:hlinkClick r:id="rId2"/>
              </a:rPr>
              <a:t>"small"</a:t>
            </a:r>
            <a:r>
              <a:rPr lang="en-US" sz="2400">
                <a:ea typeface="+mn-lt"/>
                <a:cs typeface="+mn-lt"/>
              </a:rPr>
              <a:t> checkpoint with 244M params (~= 1GB)</a:t>
            </a:r>
          </a:p>
          <a:p>
            <a:r>
              <a:rPr lang="en-US" sz="2400">
                <a:ea typeface="+mn-lt"/>
                <a:cs typeface="+mn-lt"/>
              </a:rPr>
              <a:t>Define the training configuration:</a:t>
            </a:r>
            <a:endParaRPr lang="en-US" sz="2400"/>
          </a:p>
          <a:p>
            <a:pPr marL="0" indent="0">
              <a:buNone/>
            </a:pPr>
            <a:r>
              <a:rPr lang="en-US">
                <a:ea typeface="+mn-lt"/>
                <a:cs typeface="+mn-lt"/>
              </a:rPr>
              <a:t> </a:t>
            </a:r>
            <a:r>
              <a:rPr lang="en-US">
                <a:latin typeface="Times New Roman"/>
                <a:ea typeface="+mn-lt"/>
                <a:cs typeface="+mn-lt"/>
              </a:rPr>
              <a:t>  </a:t>
            </a:r>
            <a:r>
              <a:rPr lang="en-US" sz="2000">
                <a:latin typeface="Times New Roman"/>
                <a:ea typeface="+mn-lt"/>
                <a:cs typeface="+mn-lt"/>
              </a:rPr>
              <a:t>  - max_steps</a:t>
            </a:r>
            <a:endParaRPr lang="en-US" sz="2000">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save_steps</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learning_rate</a:t>
            </a:r>
            <a:r>
              <a:rPr lang="en-US" sz="2000">
                <a:latin typeface="Times New Roman"/>
                <a:ea typeface="+mn-lt"/>
                <a:cs typeface="+mn-lt"/>
              </a:rPr>
              <a:t>=1e-5 </a:t>
            </a:r>
            <a:r>
              <a:rPr lang="en-US" sz="1800">
                <a:latin typeface="Times New Roman"/>
                <a:ea typeface="+mn-lt"/>
                <a:cs typeface="+mn-lt"/>
              </a:rPr>
              <a:t>"</a:t>
            </a:r>
            <a:r>
              <a:rPr lang="en-US" sz="1800">
                <a:ea typeface="+mn-lt"/>
                <a:cs typeface="+mn-lt"/>
              </a:rPr>
              <a:t>The initial learning rate for </a:t>
            </a:r>
            <a:r>
              <a:rPr lang="en-US" sz="1800" err="1">
                <a:ea typeface="+mn-lt"/>
                <a:cs typeface="+mn-lt"/>
              </a:rPr>
              <a:t>AdamW</a:t>
            </a:r>
            <a:r>
              <a:rPr lang="en-US" sz="1800">
                <a:ea typeface="+mn-lt"/>
                <a:cs typeface="+mn-lt"/>
              </a:rPr>
              <a:t> optimizer"</a:t>
            </a:r>
            <a:endParaRPr lang="en-US" sz="1800">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train_batch_size</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eval_batch_size</a:t>
            </a:r>
            <a:endParaRPr lang="en-US" sz="2000" err="1">
              <a:latin typeface="Times New Roman"/>
              <a:cs typeface="Calibri"/>
            </a:endParaRPr>
          </a:p>
          <a:p>
            <a:pPr marL="0" indent="0">
              <a:buNone/>
            </a:pPr>
            <a:r>
              <a:rPr lang="en-US" sz="2000">
                <a:latin typeface="Times New Roman"/>
                <a:cs typeface="Calibri"/>
              </a:rPr>
              <a:t>      - </a:t>
            </a:r>
            <a:r>
              <a:rPr lang="en-US" sz="2000" err="1">
                <a:latin typeface="Times New Roman"/>
                <a:ea typeface="+mn-lt"/>
                <a:cs typeface="+mn-lt"/>
              </a:rPr>
              <a:t>metric_for_evaluation</a:t>
            </a:r>
            <a:endParaRPr lang="en-US" sz="2000" err="1">
              <a:latin typeface="Times New Roman"/>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1622EE94-2362-5B19-D0F7-D0CAE4D1DA7A}"/>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6768579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F470F392-B7EE-B88C-8A85-A9987B022E92}"/>
              </a:ext>
            </a:extLst>
          </p:cNvPr>
          <p:cNvGraphicFramePr>
            <a:graphicFrameLocks noGrp="1"/>
          </p:cNvGraphicFramePr>
          <p:nvPr>
            <p:ph idx="1"/>
            <p:extLst>
              <p:ext uri="{D42A27DB-BD31-4B8C-83A1-F6EECF244321}">
                <p14:modId xmlns:p14="http://schemas.microsoft.com/office/powerpoint/2010/main" val="3301889817"/>
              </p:ext>
            </p:extLst>
          </p:nvPr>
        </p:nvGraphicFramePr>
        <p:xfrm>
          <a:off x="3076222" y="719666"/>
          <a:ext cx="5627266" cy="2778459"/>
        </p:xfrm>
        <a:graphic>
          <a:graphicData uri="http://schemas.openxmlformats.org/drawingml/2006/table">
            <a:tbl>
              <a:tblPr firstRow="1" bandRow="1">
                <a:solidFill>
                  <a:srgbClr val="F2F2F2">
                    <a:alpha val="45098"/>
                  </a:srgbClr>
                </a:solidFill>
                <a:tableStyleId>{5C22544A-7EE6-4342-B048-85BDC9FD1C3A}</a:tableStyleId>
              </a:tblPr>
              <a:tblGrid>
                <a:gridCol w="1516808">
                  <a:extLst>
                    <a:ext uri="{9D8B030D-6E8A-4147-A177-3AD203B41FA5}">
                      <a16:colId xmlns:a16="http://schemas.microsoft.com/office/drawing/2014/main" val="1723548635"/>
                    </a:ext>
                  </a:extLst>
                </a:gridCol>
                <a:gridCol w="1153714">
                  <a:extLst>
                    <a:ext uri="{9D8B030D-6E8A-4147-A177-3AD203B41FA5}">
                      <a16:colId xmlns:a16="http://schemas.microsoft.com/office/drawing/2014/main" val="355041363"/>
                    </a:ext>
                  </a:extLst>
                </a:gridCol>
                <a:gridCol w="1436665">
                  <a:extLst>
                    <a:ext uri="{9D8B030D-6E8A-4147-A177-3AD203B41FA5}">
                      <a16:colId xmlns:a16="http://schemas.microsoft.com/office/drawing/2014/main" val="1327888661"/>
                    </a:ext>
                  </a:extLst>
                </a:gridCol>
                <a:gridCol w="1520079">
                  <a:extLst>
                    <a:ext uri="{9D8B030D-6E8A-4147-A177-3AD203B41FA5}">
                      <a16:colId xmlns:a16="http://schemas.microsoft.com/office/drawing/2014/main" val="2481299786"/>
                    </a:ext>
                  </a:extLst>
                </a:gridCol>
              </a:tblGrid>
              <a:tr h="591958">
                <a:tc>
                  <a:txBody>
                    <a:bodyPr/>
                    <a:lstStyle/>
                    <a:p>
                      <a:pPr algn="ctr" fontAlgn="base"/>
                      <a:r>
                        <a:rPr lang="en-US" sz="1400" b="0" cap="none" spc="0">
                          <a:solidFill>
                            <a:schemeClr val="bg1"/>
                          </a:solidFill>
                          <a:effectLst/>
                        </a:rPr>
                        <a:t>No. Of Trained Hours ​</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base"/>
                      <a:r>
                        <a:rPr lang="en-US" sz="1400" b="0" cap="none" spc="0">
                          <a:solidFill>
                            <a:schemeClr val="bg1"/>
                          </a:solidFill>
                          <a:effectLst/>
                        </a:rPr>
                        <a:t>Batch size​</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buNone/>
                      </a:pPr>
                      <a:r>
                        <a:rPr lang="en-US" sz="1400" b="0" i="0" u="none" strike="noStrike" cap="none" spc="0" noProof="0">
                          <a:effectLst/>
                          <a:latin typeface="Calibri"/>
                        </a:rPr>
                        <a:t>Max steps</a:t>
                      </a:r>
                      <a:r>
                        <a:rPr lang="en-US" sz="1400" b="0" cap="none" spc="0">
                          <a:solidFill>
                            <a:schemeClr val="bg1"/>
                          </a:solidFill>
                          <a:effectLst/>
                        </a:rPr>
                        <a:t>​</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tc>
                  <a:txBody>
                    <a:bodyPr/>
                    <a:lstStyle/>
                    <a:p>
                      <a:pPr algn="ctr" fontAlgn="base"/>
                      <a:r>
                        <a:rPr lang="en-US" sz="1400" b="0" cap="none" spc="0">
                          <a:solidFill>
                            <a:schemeClr val="bg1"/>
                          </a:solidFill>
                          <a:effectLst/>
                        </a:rPr>
                        <a:t>Results (WER)​</a:t>
                      </a:r>
                      <a:endParaRPr lang="en-US" sz="1400" b="0" i="0" cap="none" spc="0">
                        <a:solidFill>
                          <a:schemeClr val="bg1"/>
                        </a:solidFill>
                        <a:effectLst/>
                      </a:endParaRPr>
                    </a:p>
                  </a:txBody>
                  <a:tcPr marL="182565" marR="182565" marT="182565" marB="9128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973251852"/>
                  </a:ext>
                </a:extLst>
              </a:tr>
              <a:tr h="519473">
                <a:tc>
                  <a:txBody>
                    <a:bodyPr/>
                    <a:lstStyle/>
                    <a:p>
                      <a:pPr algn="ctr" fontAlgn="base"/>
                      <a:r>
                        <a:rPr lang="en-US" sz="1400" cap="none" spc="0">
                          <a:solidFill>
                            <a:schemeClr val="tx1"/>
                          </a:solidFill>
                          <a:effectLst/>
                        </a:rPr>
                        <a:t>5​</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8​</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cap="none" spc="0">
                          <a:solidFill>
                            <a:schemeClr val="tx1"/>
                          </a:solidFill>
                          <a:effectLst/>
                        </a:rPr>
                        <a:t>125</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748149060"/>
                  </a:ext>
                </a:extLst>
              </a:tr>
              <a:tr h="519473">
                <a:tc>
                  <a:txBody>
                    <a:bodyPr/>
                    <a:lstStyle/>
                    <a:p>
                      <a:pPr algn="ctr" fontAlgn="base"/>
                      <a:r>
                        <a:rPr lang="en-US" sz="1400" cap="none" spc="0">
                          <a:solidFill>
                            <a:schemeClr val="tx1"/>
                          </a:solidFill>
                          <a:effectLst/>
                        </a:rPr>
                        <a:t>20​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8​</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112</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88566585"/>
                  </a:ext>
                </a:extLst>
              </a:tr>
              <a:tr h="519473">
                <a:tc>
                  <a:txBody>
                    <a:bodyPr/>
                    <a:lstStyle/>
                    <a:p>
                      <a:pPr algn="ctr" fontAlgn="base"/>
                      <a:r>
                        <a:rPr lang="en-US" sz="1400" b="1" cap="none" spc="0">
                          <a:solidFill>
                            <a:srgbClr val="7030A0"/>
                          </a:solidFill>
                          <a:effectLst/>
                        </a:rPr>
                        <a:t>30​</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8​</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3000</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fontAlgn="base"/>
                      <a:r>
                        <a:rPr lang="en-US" sz="1400" b="1" cap="none" spc="0">
                          <a:solidFill>
                            <a:srgbClr val="7030A0"/>
                          </a:solidFill>
                          <a:effectLst/>
                        </a:rPr>
                        <a:t>116.6​</a:t>
                      </a:r>
                      <a:endParaRPr lang="en-US" sz="1400" b="1" i="0" cap="none" spc="0">
                        <a:solidFill>
                          <a:srgbClr val="7030A0"/>
                        </a:solidFill>
                        <a:effectLst/>
                      </a:endParaRPr>
                    </a:p>
                  </a:txBody>
                  <a:tcPr marL="182565" marR="182565" marT="182565" marB="91282">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6242204"/>
                  </a:ext>
                </a:extLst>
              </a:tr>
              <a:tr h="519473">
                <a:tc>
                  <a:txBody>
                    <a:bodyPr/>
                    <a:lstStyle/>
                    <a:p>
                      <a:pPr algn="ctr" fontAlgn="base"/>
                      <a:r>
                        <a:rPr lang="en-US" sz="1400" cap="none" spc="0">
                          <a:solidFill>
                            <a:schemeClr val="tx1"/>
                          </a:solidFill>
                          <a:effectLst/>
                        </a:rPr>
                        <a:t>30​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16​</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4000​</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fontAlgn="base"/>
                      <a:r>
                        <a:rPr lang="en-US" sz="1400" cap="none" spc="0">
                          <a:solidFill>
                            <a:schemeClr val="tx1"/>
                          </a:solidFill>
                          <a:effectLst/>
                        </a:rPr>
                        <a:t>104.1​</a:t>
                      </a:r>
                      <a:endParaRPr lang="en-US" sz="1400" b="0" i="0" cap="none" spc="0">
                        <a:solidFill>
                          <a:schemeClr val="tx1"/>
                        </a:solidFill>
                        <a:effectLst/>
                      </a:endParaRPr>
                    </a:p>
                  </a:txBody>
                  <a:tcPr marL="182565" marR="182565" marT="182565" marB="91282">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27155070"/>
                  </a:ext>
                </a:extLst>
              </a:tr>
            </a:tbl>
          </a:graphicData>
        </a:graphic>
      </p:graphicFrame>
      <p:pic>
        <p:nvPicPr>
          <p:cNvPr id="25" name="Picture 25">
            <a:extLst>
              <a:ext uri="{FF2B5EF4-FFF2-40B4-BE49-F238E27FC236}">
                <a16:creationId xmlns:a16="http://schemas.microsoft.com/office/drawing/2014/main" id="{50AE28B1-DE60-2FFA-9F7B-F23613963FBE}"/>
              </a:ext>
            </a:extLst>
          </p:cNvPr>
          <p:cNvPicPr>
            <a:picLocks noChangeAspect="1"/>
          </p:cNvPicPr>
          <p:nvPr/>
        </p:nvPicPr>
        <p:blipFill>
          <a:blip r:embed="rId2"/>
          <a:stretch>
            <a:fillRect/>
          </a:stretch>
        </p:blipFill>
        <p:spPr>
          <a:xfrm>
            <a:off x="7410850" y="5506889"/>
            <a:ext cx="2730666" cy="1228725"/>
          </a:xfrm>
          <a:prstGeom prst="rect">
            <a:avLst/>
          </a:prstGeom>
        </p:spPr>
      </p:pic>
      <p:sp>
        <p:nvSpPr>
          <p:cNvPr id="26" name="TextBox 1">
            <a:extLst>
              <a:ext uri="{FF2B5EF4-FFF2-40B4-BE49-F238E27FC236}">
                <a16:creationId xmlns:a16="http://schemas.microsoft.com/office/drawing/2014/main" id="{A889BF47-5BC8-DBE1-85CD-A53A4AB1D074}"/>
              </a:ext>
            </a:extLst>
          </p:cNvPr>
          <p:cNvSpPr txBox="1"/>
          <p:nvPr/>
        </p:nvSpPr>
        <p:spPr>
          <a:xfrm>
            <a:off x="101822" y="3980723"/>
            <a:ext cx="7019970"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cs typeface="Calibri"/>
              </a:rPr>
              <a:t>Training cases with 30H</a:t>
            </a:r>
            <a:r>
              <a:rPr lang="en-US" sz="2400">
                <a:cs typeface="Calibri"/>
              </a:rPr>
              <a:t> :</a:t>
            </a:r>
          </a:p>
          <a:p>
            <a:r>
              <a:rPr lang="en-US">
                <a:cs typeface="Calibri"/>
              </a:rPr>
              <a:t>We trained our model with the max hours that our resources could handle which is  30H with different batch size once 8/batch, and another with 16/batch and we got that:</a:t>
            </a:r>
          </a:p>
          <a:p>
            <a:pPr marL="285750" indent="-285750">
              <a:buFont typeface="Arial"/>
              <a:buChar char="•"/>
            </a:pPr>
            <a:r>
              <a:rPr lang="en-US">
                <a:cs typeface="Calibri"/>
              </a:rPr>
              <a:t>The model with batch size of 8 gave us 104.12 WER and the validation loss decreased which means the model converges –figure 1</a:t>
            </a:r>
          </a:p>
          <a:p>
            <a:pPr marL="285750" indent="-285750">
              <a:buFont typeface="Arial"/>
              <a:buChar char="•"/>
            </a:pPr>
            <a:r>
              <a:rPr lang="en-US">
                <a:ea typeface="+mn-lt"/>
                <a:cs typeface="+mn-lt"/>
              </a:rPr>
              <a:t>The model with batch size of 16 gave us 116.6 WER and, the validation loss increased which means the model had an overfitting problem- figure 2</a:t>
            </a:r>
            <a:endParaRPr lang="en-US">
              <a:cs typeface="Calibri"/>
            </a:endParaRPr>
          </a:p>
        </p:txBody>
      </p:sp>
      <p:pic>
        <p:nvPicPr>
          <p:cNvPr id="27" name="Picture 27">
            <a:extLst>
              <a:ext uri="{FF2B5EF4-FFF2-40B4-BE49-F238E27FC236}">
                <a16:creationId xmlns:a16="http://schemas.microsoft.com/office/drawing/2014/main" id="{92277E44-3C0B-F194-FDC7-FB3799D575FE}"/>
              </a:ext>
            </a:extLst>
          </p:cNvPr>
          <p:cNvPicPr>
            <a:picLocks noChangeAspect="1"/>
          </p:cNvPicPr>
          <p:nvPr/>
        </p:nvPicPr>
        <p:blipFill>
          <a:blip r:embed="rId3"/>
          <a:stretch>
            <a:fillRect/>
          </a:stretch>
        </p:blipFill>
        <p:spPr>
          <a:xfrm>
            <a:off x="7410338" y="4182194"/>
            <a:ext cx="2743200" cy="1228195"/>
          </a:xfrm>
          <a:prstGeom prst="rect">
            <a:avLst/>
          </a:prstGeom>
        </p:spPr>
      </p:pic>
      <p:sp>
        <p:nvSpPr>
          <p:cNvPr id="28" name="TextBox 27">
            <a:extLst>
              <a:ext uri="{FF2B5EF4-FFF2-40B4-BE49-F238E27FC236}">
                <a16:creationId xmlns:a16="http://schemas.microsoft.com/office/drawing/2014/main" id="{168E9A2B-3862-B0C3-2592-8AB01F05ABFE}"/>
              </a:ext>
            </a:extLst>
          </p:cNvPr>
          <p:cNvSpPr txBox="1"/>
          <p:nvPr/>
        </p:nvSpPr>
        <p:spPr>
          <a:xfrm>
            <a:off x="166512" y="63217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Training cases</a:t>
            </a:r>
            <a:r>
              <a:rPr lang="en-US" sz="2400"/>
              <a:t> :</a:t>
            </a:r>
          </a:p>
        </p:txBody>
      </p:sp>
      <p:sp>
        <p:nvSpPr>
          <p:cNvPr id="29" name="TextBox 28">
            <a:extLst>
              <a:ext uri="{FF2B5EF4-FFF2-40B4-BE49-F238E27FC236}">
                <a16:creationId xmlns:a16="http://schemas.microsoft.com/office/drawing/2014/main" id="{16C8C50D-9A32-8068-87C2-583DB94525FB}"/>
              </a:ext>
            </a:extLst>
          </p:cNvPr>
          <p:cNvSpPr txBox="1"/>
          <p:nvPr/>
        </p:nvSpPr>
        <p:spPr>
          <a:xfrm>
            <a:off x="10157178" y="50489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a:t>
            </a:r>
          </a:p>
        </p:txBody>
      </p:sp>
      <p:sp>
        <p:nvSpPr>
          <p:cNvPr id="30" name="TextBox 29">
            <a:extLst>
              <a:ext uri="{FF2B5EF4-FFF2-40B4-BE49-F238E27FC236}">
                <a16:creationId xmlns:a16="http://schemas.microsoft.com/office/drawing/2014/main" id="{8A60E4B5-34FA-5CE0-9CA4-F7271B20BD50}"/>
              </a:ext>
            </a:extLst>
          </p:cNvPr>
          <p:cNvSpPr txBox="1"/>
          <p:nvPr/>
        </p:nvSpPr>
        <p:spPr>
          <a:xfrm>
            <a:off x="10100733" y="6290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a:t>
            </a:r>
          </a:p>
        </p:txBody>
      </p:sp>
      <p:sp>
        <p:nvSpPr>
          <p:cNvPr id="3" name="TextBox 2">
            <a:extLst>
              <a:ext uri="{FF2B5EF4-FFF2-40B4-BE49-F238E27FC236}">
                <a16:creationId xmlns:a16="http://schemas.microsoft.com/office/drawing/2014/main" id="{8AE4D5F5-9C30-888C-1949-3BC554AB6C2F}"/>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90776388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26C4-5431-C008-96AE-8B0D15C146A2}"/>
              </a:ext>
            </a:extLst>
          </p:cNvPr>
          <p:cNvSpPr>
            <a:spLocks noGrp="1"/>
          </p:cNvSpPr>
          <p:nvPr>
            <p:ph type="title"/>
          </p:nvPr>
        </p:nvSpPr>
        <p:spPr>
          <a:xfrm>
            <a:off x="5645" y="732014"/>
            <a:ext cx="12180710" cy="1325563"/>
          </a:xfrm>
        </p:spPr>
        <p:txBody>
          <a:bodyPr/>
          <a:lstStyle/>
          <a:p>
            <a:r>
              <a:rPr lang="en-US">
                <a:cs typeface="Calibri Light"/>
              </a:rPr>
              <a:t>Evaluation: </a:t>
            </a:r>
            <a:endParaRPr lang="en-US"/>
          </a:p>
        </p:txBody>
      </p:sp>
      <p:sp>
        <p:nvSpPr>
          <p:cNvPr id="3" name="Content Placeholder 2">
            <a:extLst>
              <a:ext uri="{FF2B5EF4-FFF2-40B4-BE49-F238E27FC236}">
                <a16:creationId xmlns:a16="http://schemas.microsoft.com/office/drawing/2014/main" id="{4A5635CF-064D-04D3-157E-2FC7B40E0812}"/>
              </a:ext>
            </a:extLst>
          </p:cNvPr>
          <p:cNvSpPr>
            <a:spLocks noGrp="1"/>
          </p:cNvSpPr>
          <p:nvPr>
            <p:ph idx="1"/>
          </p:nvPr>
        </p:nvSpPr>
        <p:spPr>
          <a:xfrm>
            <a:off x="838200" y="2164292"/>
            <a:ext cx="10515600" cy="2799648"/>
          </a:xfrm>
        </p:spPr>
        <p:txBody>
          <a:bodyPr vert="horz" lIns="91440" tIns="45720" rIns="91440" bIns="45720" rtlCol="0" anchor="t">
            <a:noAutofit/>
          </a:bodyPr>
          <a:lstStyle/>
          <a:p>
            <a:r>
              <a:rPr lang="en-US" sz="3400">
                <a:ea typeface="+mn-lt"/>
                <a:cs typeface="+mn-lt"/>
              </a:rPr>
              <a:t> We evaluated the model using the word error rate (WER) metric same as the baseline metric </a:t>
            </a:r>
          </a:p>
          <a:p>
            <a:r>
              <a:rPr lang="en-US" sz="3400">
                <a:ea typeface="+mn-lt"/>
                <a:cs typeface="+mn-lt"/>
              </a:rPr>
              <a:t>We defined a function  "</a:t>
            </a:r>
            <a:r>
              <a:rPr lang="en-US" sz="3400" err="1">
                <a:ea typeface="+mn-lt"/>
                <a:cs typeface="+mn-lt"/>
              </a:rPr>
              <a:t>compute_metrics</a:t>
            </a:r>
            <a:r>
              <a:rPr lang="en-US" sz="3400">
                <a:ea typeface="+mn-lt"/>
                <a:cs typeface="+mn-lt"/>
              </a:rPr>
              <a:t>" that takes our model predictions and returns the WER metric.</a:t>
            </a:r>
            <a:endParaRPr lang="en-US" sz="3400">
              <a:cs typeface="Calibri"/>
            </a:endParaRPr>
          </a:p>
          <a:p>
            <a:r>
              <a:rPr lang="en-US" sz="3400">
                <a:ea typeface="+mn-lt"/>
                <a:cs typeface="+mn-lt"/>
              </a:rPr>
              <a:t>replaces -100 with the </a:t>
            </a:r>
            <a:r>
              <a:rPr lang="en-US" sz="3400" err="1">
                <a:ea typeface="+mn-lt"/>
                <a:cs typeface="+mn-lt"/>
              </a:rPr>
              <a:t>pad_token_id</a:t>
            </a:r>
            <a:r>
              <a:rPr lang="en-US" sz="3400">
                <a:ea typeface="+mn-lt"/>
                <a:cs typeface="+mn-lt"/>
              </a:rPr>
              <a:t> in the </a:t>
            </a:r>
            <a:r>
              <a:rPr lang="en-US" sz="3400" err="1">
                <a:ea typeface="+mn-lt"/>
                <a:cs typeface="+mn-lt"/>
              </a:rPr>
              <a:t>label_ids</a:t>
            </a:r>
            <a:r>
              <a:rPr lang="en-US" sz="3400">
                <a:ea typeface="+mn-lt"/>
                <a:cs typeface="+mn-lt"/>
              </a:rPr>
              <a:t> </a:t>
            </a:r>
            <a:endParaRPr lang="en-US" sz="3400">
              <a:cs typeface="Calibri"/>
            </a:endParaRPr>
          </a:p>
          <a:p>
            <a:r>
              <a:rPr lang="en-US" sz="3400">
                <a:ea typeface="+mn-lt"/>
                <a:cs typeface="+mn-lt"/>
              </a:rPr>
              <a:t>then decodes the predicted and label ids to strings. </a:t>
            </a:r>
          </a:p>
          <a:p>
            <a:r>
              <a:rPr lang="en-US" sz="3400">
                <a:ea typeface="+mn-lt"/>
                <a:cs typeface="+mn-lt"/>
              </a:rPr>
              <a:t>Finally, it computes the WER between the predictions and reference labels on test data "6h".</a:t>
            </a:r>
            <a:endParaRPr lang="en-US" sz="3400">
              <a:cs typeface="Calibri"/>
            </a:endParaRPr>
          </a:p>
        </p:txBody>
      </p:sp>
      <p:sp>
        <p:nvSpPr>
          <p:cNvPr id="5" name="TextBox 4">
            <a:extLst>
              <a:ext uri="{FF2B5EF4-FFF2-40B4-BE49-F238E27FC236}">
                <a16:creationId xmlns:a16="http://schemas.microsoft.com/office/drawing/2014/main" id="{80CC77DA-4375-F310-4A4F-062B16459A19}"/>
              </a:ext>
            </a:extLst>
          </p:cNvPr>
          <p:cNvSpPr txBox="1"/>
          <p:nvPr/>
        </p:nvSpPr>
        <p:spPr>
          <a:xfrm>
            <a:off x="9339532" y="267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Alaa </a:t>
            </a:r>
            <a:r>
              <a:rPr lang="en-US" b="1" err="1">
                <a:cs typeface="Calibri"/>
              </a:rPr>
              <a:t>Basuny</a:t>
            </a:r>
            <a:r>
              <a:rPr lang="en-US" b="1">
                <a:cs typeface="Calibri"/>
              </a:rPr>
              <a:t> 300327227</a:t>
            </a:r>
            <a:endParaRPr lang="en-US">
              <a:cs typeface="Calibri"/>
            </a:endParaRPr>
          </a:p>
        </p:txBody>
      </p:sp>
    </p:spTree>
    <p:extLst>
      <p:ext uri="{BB962C8B-B14F-4D97-AF65-F5344CB8AC3E}">
        <p14:creationId xmlns:p14="http://schemas.microsoft.com/office/powerpoint/2010/main" val="21221117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302349" y="280088"/>
            <a:ext cx="10515600" cy="817563"/>
          </a:xfrm>
        </p:spPr>
        <p:txBody>
          <a:bodyPr/>
          <a:lstStyle/>
          <a:p>
            <a:r>
              <a:rPr lang="en-US" sz="3600" b="1">
                <a:latin typeface="Times New Roman"/>
                <a:ea typeface="+mj-lt"/>
                <a:cs typeface="+mj-lt"/>
              </a:rPr>
              <a:t>Critical Requirements 6 :</a:t>
            </a:r>
          </a:p>
          <a:p>
            <a:endParaRPr lang="en-US">
              <a:latin typeface="Calibri Light"/>
              <a:cs typeface="Calibri Light"/>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656325" y="1011103"/>
            <a:ext cx="7100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a:ea typeface="+mn-lt"/>
                <a:cs typeface="+mn-lt"/>
              </a:rPr>
              <a:t> Designing a web interface.</a:t>
            </a:r>
            <a:endParaRPr lang="en-US">
              <a:cs typeface="Calibri" panose="020F0502020204030204"/>
            </a:endParaRPr>
          </a:p>
          <a:p>
            <a:pPr marL="342900" indent="-342900">
              <a:buFont typeface="+mj-lt"/>
              <a:buAutoNum type="arabicPeriod"/>
            </a:pPr>
            <a:endParaRPr lang="en-US">
              <a:ea typeface="+mn-lt"/>
              <a:cs typeface="+mn-lt"/>
            </a:endParaRPr>
          </a:p>
          <a:p>
            <a:pPr marL="342900" indent="-342900">
              <a:buFont typeface="+mj-lt"/>
              <a:buAutoNum type="arabicPeriod"/>
            </a:pPr>
            <a:r>
              <a:rPr lang="en-US">
                <a:ea typeface="+mn-lt"/>
                <a:cs typeface="+mn-lt"/>
              </a:rPr>
              <a:t>Connecting user interface with our model.</a:t>
            </a:r>
            <a:endParaRPr lang="en-US">
              <a:cs typeface="Calibri" panose="020F0502020204030204"/>
            </a:endParaRPr>
          </a:p>
          <a:p>
            <a:pPr marL="285750" indent="-285750">
              <a:buFont typeface="Arial"/>
              <a:buChar char="•"/>
            </a:pPr>
            <a:endParaRPr lang="en-US">
              <a:latin typeface="Times New Roman"/>
              <a:cs typeface="Calibri"/>
            </a:endParaRPr>
          </a:p>
          <a:p>
            <a:pPr algn="l"/>
            <a:endParaRPr lang="en-US">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446747" y="2331677"/>
            <a:ext cx="774122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446747" y="3032912"/>
            <a:ext cx="58644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a:ea typeface="+mn-lt"/>
                <a:cs typeface="+mn-lt"/>
              </a:rPr>
              <a:t>Using HTML , CSS and JavaScript for the design.</a:t>
            </a:r>
            <a:endParaRPr lang="en-US"/>
          </a:p>
          <a:p>
            <a:pPr marL="285750" indent="-285750">
              <a:buFont typeface="Arial" pitchFamily="34" charset="0"/>
              <a:buChar char="•"/>
            </a:pPr>
            <a:r>
              <a:rPr lang="en-US">
                <a:ea typeface="+mn-lt"/>
                <a:cs typeface="+mn-lt"/>
              </a:rPr>
              <a:t>Using  a flask library to connect our model with the user interface.</a:t>
            </a:r>
            <a:endParaRPr lang="en-US">
              <a:cs typeface="Calibri" panose="020F0502020204030204"/>
            </a:endParaRPr>
          </a:p>
        </p:txBody>
      </p:sp>
      <p:sp>
        <p:nvSpPr>
          <p:cNvPr id="9" name="TextBox 8">
            <a:extLst>
              <a:ext uri="{FF2B5EF4-FFF2-40B4-BE49-F238E27FC236}">
                <a16:creationId xmlns:a16="http://schemas.microsoft.com/office/drawing/2014/main" id="{D28C66F0-0019-FB61-FD2D-1885814AE966}"/>
              </a:ext>
            </a:extLst>
          </p:cNvPr>
          <p:cNvSpPr txBox="1"/>
          <p:nvPr/>
        </p:nvSpPr>
        <p:spPr>
          <a:xfrm>
            <a:off x="9447173" y="933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Ahmed Abdo :</a:t>
            </a:r>
            <a:r>
              <a:rPr lang="en-US" b="1"/>
              <a:t>300327306</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7768" y="484817"/>
            <a:ext cx="5144017" cy="307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37339" y="4513839"/>
            <a:ext cx="6250429" cy="923330"/>
          </a:xfrm>
          <a:prstGeom prst="rect">
            <a:avLst/>
          </a:prstGeom>
        </p:spPr>
        <p:txBody>
          <a:bodyPr wrap="none">
            <a:spAutoFit/>
          </a:bodyPr>
          <a:lstStyle/>
          <a:p>
            <a:pPr marL="800100" lvl="1" indent="-342900">
              <a:buFont typeface="+mj-lt"/>
              <a:buAutoNum type="arabicPeriod"/>
            </a:pPr>
            <a:r>
              <a:rPr lang="en-GB">
                <a:latin typeface="Times New Roman"/>
                <a:cs typeface="Calibri" panose="020F0502020204030204"/>
              </a:rPr>
              <a:t>The user can upload audio using button (Upload Record)</a:t>
            </a:r>
          </a:p>
          <a:p>
            <a:pPr marL="800100" lvl="1" indent="-342900">
              <a:buFont typeface="+mj-lt"/>
              <a:buAutoNum type="arabicPeriod"/>
            </a:pPr>
            <a:r>
              <a:rPr lang="en-GB">
                <a:latin typeface="Times New Roman"/>
                <a:cs typeface="Calibri" panose="020F0502020204030204"/>
              </a:rPr>
              <a:t>The user can record his voice on browser  using button </a:t>
            </a:r>
          </a:p>
          <a:p>
            <a:pPr lvl="1"/>
            <a:r>
              <a:rPr lang="en-GB">
                <a:latin typeface="Times New Roman"/>
                <a:cs typeface="Calibri" panose="020F0502020204030204"/>
              </a:rPr>
              <a:t>      (Record  from browser) </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7769" y="3624111"/>
            <a:ext cx="5144016" cy="312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446747" y="4144507"/>
            <a:ext cx="6474006" cy="369332"/>
          </a:xfrm>
          <a:prstGeom prst="rect">
            <a:avLst/>
          </a:prstGeom>
        </p:spPr>
        <p:txBody>
          <a:bodyPr wrap="square">
            <a:spAutoFit/>
          </a:bodyPr>
          <a:lstStyle/>
          <a:p>
            <a:r>
              <a:rPr lang="en-GB" b="1">
                <a:latin typeface="Times New Roman"/>
                <a:cs typeface="Calibri" panose="020F0502020204030204"/>
              </a:rPr>
              <a:t>Input: </a:t>
            </a:r>
            <a:r>
              <a:rPr lang="en-GB"/>
              <a:t>Egyptian audio file or voice recording </a:t>
            </a:r>
            <a:r>
              <a:rPr lang="en-GB">
                <a:latin typeface="Times New Roman"/>
                <a:cs typeface="Calibri" panose="020F0502020204030204"/>
              </a:rPr>
              <a:t> through two options:</a:t>
            </a:r>
          </a:p>
        </p:txBody>
      </p:sp>
      <p:sp>
        <p:nvSpPr>
          <p:cNvPr id="11" name="Rectangle 10"/>
          <p:cNvSpPr/>
          <p:nvPr/>
        </p:nvSpPr>
        <p:spPr>
          <a:xfrm>
            <a:off x="563288" y="5418350"/>
            <a:ext cx="2203424" cy="369332"/>
          </a:xfrm>
          <a:prstGeom prst="rect">
            <a:avLst/>
          </a:prstGeom>
        </p:spPr>
        <p:txBody>
          <a:bodyPr wrap="none" lIns="91440" tIns="45720" rIns="91440" bIns="45720" anchor="t">
            <a:spAutoFit/>
          </a:bodyPr>
          <a:lstStyle/>
          <a:p>
            <a:r>
              <a:rPr lang="en-GB" b="1">
                <a:latin typeface="Times New Roman"/>
                <a:cs typeface="Calibri" panose="020F0502020204030204"/>
                <a:sym typeface="Wingdings" pitchFamily="2" charset="2"/>
              </a:rPr>
              <a:t>Output: </a:t>
            </a:r>
            <a:r>
              <a:rPr lang="en-GB">
                <a:latin typeface="Times New Roman"/>
                <a:cs typeface="Times New Roman"/>
                <a:sym typeface="Wingdings" pitchFamily="2" charset="2"/>
              </a:rPr>
              <a:t>English </a:t>
            </a:r>
            <a:r>
              <a:rPr lang="en-GB">
                <a:latin typeface="Times New Roman"/>
                <a:cs typeface="Calibri" panose="020F0502020204030204"/>
                <a:sym typeface="Wingdings" pitchFamily="2" charset="2"/>
              </a:rPr>
              <a:t>Text</a:t>
            </a:r>
            <a:endParaRPr lang="en-US">
              <a:latin typeface="Times New Roman"/>
              <a:cs typeface="Calibri" panose="020F0502020204030204"/>
            </a:endParaRPr>
          </a:p>
        </p:txBody>
      </p:sp>
    </p:spTree>
    <p:extLst>
      <p:ext uri="{BB962C8B-B14F-4D97-AF65-F5344CB8AC3E}">
        <p14:creationId xmlns:p14="http://schemas.microsoft.com/office/powerpoint/2010/main" val="36125443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FC5C-654D-B7A3-D7AD-87DE89D2A9B6}"/>
              </a:ext>
            </a:extLst>
          </p:cNvPr>
          <p:cNvSpPr>
            <a:spLocks noGrp="1"/>
          </p:cNvSpPr>
          <p:nvPr>
            <p:ph type="title"/>
          </p:nvPr>
        </p:nvSpPr>
        <p:spPr>
          <a:xfrm>
            <a:off x="0" y="395204"/>
            <a:ext cx="12192000" cy="1325563"/>
          </a:xfrm>
          <a:solidFill>
            <a:schemeClr val="bg1"/>
          </a:solidFill>
        </p:spPr>
        <p:txBody>
          <a:bodyPr/>
          <a:lstStyle/>
          <a:p>
            <a:r>
              <a:rPr lang="en-US"/>
              <a:t>Project DEMO</a:t>
            </a:r>
          </a:p>
        </p:txBody>
      </p:sp>
      <p:sp>
        <p:nvSpPr>
          <p:cNvPr id="5" name="TextBox 4">
            <a:extLst>
              <a:ext uri="{FF2B5EF4-FFF2-40B4-BE49-F238E27FC236}">
                <a16:creationId xmlns:a16="http://schemas.microsoft.com/office/drawing/2014/main" id="{084DB987-DF70-CC19-5D85-6F15FA81217C}"/>
              </a:ext>
            </a:extLst>
          </p:cNvPr>
          <p:cNvSpPr txBox="1"/>
          <p:nvPr/>
        </p:nvSpPr>
        <p:spPr>
          <a:xfrm>
            <a:off x="9175304" y="73733"/>
            <a:ext cx="32991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mn-lt"/>
                <a:cs typeface="+mn-lt"/>
              </a:rPr>
              <a:t>Ahmed Abdo :</a:t>
            </a:r>
            <a:r>
              <a:rPr lang="en-US" b="1">
                <a:ea typeface="+mn-lt"/>
                <a:cs typeface="+mn-lt"/>
              </a:rPr>
              <a:t>300327306</a:t>
            </a:r>
            <a:endParaRPr lang="en-US">
              <a:ea typeface="+mn-lt"/>
              <a:cs typeface="+mn-lt"/>
            </a:endParaRPr>
          </a:p>
          <a:p>
            <a:endParaRPr lang="en-US" b="1">
              <a:latin typeface="Times New Roman"/>
              <a:cs typeface="Calibri"/>
            </a:endParaRPr>
          </a:p>
          <a:p>
            <a:pPr algn="l"/>
            <a:endParaRPr lang="en-US">
              <a:cs typeface="Calibri"/>
            </a:endParaRPr>
          </a:p>
        </p:txBody>
      </p:sp>
      <p:pic>
        <p:nvPicPr>
          <p:cNvPr id="7" name="Project 1">
            <a:hlinkClick r:id="" action="ppaction://media"/>
            <a:extLst>
              <a:ext uri="{FF2B5EF4-FFF2-40B4-BE49-F238E27FC236}">
                <a16:creationId xmlns:a16="http://schemas.microsoft.com/office/drawing/2014/main" id="{CBD9F091-E7A7-41CC-9FCE-97A74CAC2E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78712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9F54-289D-2F7C-69D4-58B2212D83C7}"/>
              </a:ext>
            </a:extLst>
          </p:cNvPr>
          <p:cNvSpPr>
            <a:spLocks noGrp="1"/>
          </p:cNvSpPr>
          <p:nvPr>
            <p:ph type="title"/>
          </p:nvPr>
        </p:nvSpPr>
        <p:spPr/>
        <p:txBody>
          <a:bodyPr/>
          <a:lstStyle/>
          <a:p>
            <a:r>
              <a:rPr lang="en-US" sz="3600" b="1">
                <a:latin typeface="Times New Roman"/>
                <a:ea typeface="+mj-lt"/>
                <a:cs typeface="+mj-lt"/>
              </a:rPr>
              <a:t>References:-</a:t>
            </a:r>
            <a:endParaRPr lang="en-US" sz="3600">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31842008-B9C6-8511-8387-75B60832728A}"/>
              </a:ext>
            </a:extLst>
          </p:cNvPr>
          <p:cNvSpPr>
            <a:spLocks noGrp="1"/>
          </p:cNvSpPr>
          <p:nvPr>
            <p:ph idx="1"/>
          </p:nvPr>
        </p:nvSpPr>
        <p:spPr>
          <a:xfrm>
            <a:off x="493144" y="1825625"/>
            <a:ext cx="11277599" cy="4351338"/>
          </a:xfrm>
        </p:spPr>
        <p:txBody>
          <a:bodyPr vert="horz" lIns="91440" tIns="45720" rIns="91440" bIns="45720" rtlCol="0" anchor="t">
            <a:normAutofit fontScale="85000" lnSpcReduction="20000"/>
          </a:bodyPr>
          <a:lstStyle/>
          <a:p>
            <a:r>
              <a:rPr lang="en-US">
                <a:latin typeface="Times New Roman"/>
                <a:ea typeface="+mn-lt"/>
                <a:cs typeface="+mn-lt"/>
              </a:rPr>
              <a:t>[1] Audio Pre-Processing For Deep Learning </a:t>
            </a:r>
            <a:endParaRPr lang="en-US">
              <a:latin typeface="Times New Roman"/>
              <a:cs typeface="Calibri" panose="020F0502020204030204"/>
            </a:endParaRPr>
          </a:p>
          <a:p>
            <a:r>
              <a:rPr lang="en-US">
                <a:latin typeface="Times New Roman"/>
                <a:ea typeface="+mn-lt"/>
                <a:cs typeface="+mn-lt"/>
              </a:rPr>
              <a:t>Link:  </a:t>
            </a:r>
            <a:r>
              <a:rPr lang="en-US">
                <a:latin typeface="Times New Roman"/>
                <a:ea typeface="+mn-lt"/>
                <a:cs typeface="+mn-lt"/>
                <a:hlinkClick r:id="rId2"/>
              </a:rPr>
              <a:t>https://www.researchgate.net/publication/347356900_Audio_Pre-Processing_For_Deep_Learning</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[2]Denoising Speech for MFCC Feature Extraction Using Wavelet Transformation in Speech Recognition System DOI: </a:t>
            </a:r>
            <a:r>
              <a:rPr lang="en-US">
                <a:latin typeface="Times New Roman"/>
                <a:ea typeface="+mn-lt"/>
                <a:cs typeface="+mn-lt"/>
                <a:hlinkClick r:id="rId3"/>
              </a:rPr>
              <a:t>10.1109/ICITEED.2018.8534807</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[3] Improving CTC Using Stimulated Learning for Sequence Modeling DOI: </a:t>
            </a:r>
            <a:r>
              <a:rPr lang="en-US">
                <a:latin typeface="Times New Roman"/>
                <a:ea typeface="+mn-lt"/>
                <a:cs typeface="+mn-lt"/>
                <a:hlinkClick r:id="rId4"/>
              </a:rPr>
              <a:t>10.1109/ICASSP.2019.8682700</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[4]Sequence </a:t>
            </a:r>
            <a:r>
              <a:rPr lang="en-US" err="1">
                <a:latin typeface="Times New Roman"/>
                <a:ea typeface="+mn-lt"/>
                <a:cs typeface="+mn-lt"/>
              </a:rPr>
              <a:t>ModelingWith</a:t>
            </a:r>
            <a:r>
              <a:rPr lang="en-US">
                <a:latin typeface="Times New Roman"/>
                <a:ea typeface="+mn-lt"/>
                <a:cs typeface="+mn-lt"/>
              </a:rPr>
              <a:t> CTC  Link: </a:t>
            </a:r>
            <a:r>
              <a:rPr lang="en-US">
                <a:latin typeface="Times New Roman"/>
                <a:ea typeface="+mn-lt"/>
                <a:cs typeface="+mn-lt"/>
                <a:hlinkClick r:id="rId5"/>
              </a:rPr>
              <a:t>https://distill.pub/2017/ctc/</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[5] Neural Machine Translation from Jordanian Dialect to Modern Standard Arabic DOI: </a:t>
            </a:r>
            <a:r>
              <a:rPr lang="en-US">
                <a:latin typeface="Times New Roman"/>
                <a:ea typeface="+mn-lt"/>
                <a:cs typeface="+mn-lt"/>
                <a:hlinkClick r:id="rId6"/>
              </a:rPr>
              <a:t>10.1109/ICICS49469.2020.239505</a:t>
            </a:r>
            <a:r>
              <a:rPr lang="en-US">
                <a:latin typeface="Times New Roman"/>
                <a:ea typeface="+mn-lt"/>
                <a:cs typeface="+mn-lt"/>
              </a:rPr>
              <a:t> </a:t>
            </a:r>
            <a:endParaRPr lang="en-US">
              <a:latin typeface="Times New Roman"/>
              <a:cs typeface="Times New Roman"/>
            </a:endParaRPr>
          </a:p>
          <a:p>
            <a:r>
              <a:rPr lang="en-US">
                <a:latin typeface="Times New Roman"/>
                <a:ea typeface="+mn-lt"/>
                <a:cs typeface="+mn-lt"/>
              </a:rPr>
              <a:t>[6] CRAN: A Hybrid CNN-RNN Attention-Based Model for Arabic Machine Translation link: </a:t>
            </a:r>
            <a:r>
              <a:rPr lang="en-US">
                <a:latin typeface="Times New Roman"/>
                <a:ea typeface="+mn-lt"/>
                <a:cs typeface="+mn-lt"/>
                <a:hlinkClick r:id="rId7"/>
              </a:rPr>
              <a:t>https://rdcu.be/cUtyt</a:t>
            </a:r>
            <a:endParaRPr lang="en-US">
              <a:latin typeface="Times New Roman"/>
              <a:cs typeface="Times New Roman"/>
            </a:endParaRPr>
          </a:p>
          <a:p>
            <a:r>
              <a:rPr lang="en-US">
                <a:latin typeface="Times New Roman"/>
                <a:cs typeface="Calibri"/>
              </a:rPr>
              <a:t>[7]</a:t>
            </a:r>
            <a:r>
              <a:rPr lang="en-US">
                <a:ea typeface="+mn-lt"/>
                <a:cs typeface="+mn-lt"/>
              </a:rPr>
              <a:t>https://github.com/openai/whisper/tree/main/whisper</a:t>
            </a:r>
            <a:endParaRPr lang="en-US">
              <a:latin typeface="Times New Roman"/>
              <a:cs typeface="Calibri"/>
            </a:endParaRPr>
          </a:p>
          <a:p>
            <a:endParaRPr lang="en-US">
              <a:cs typeface="Calibri"/>
            </a:endParaRPr>
          </a:p>
        </p:txBody>
      </p:sp>
    </p:spTree>
    <p:extLst>
      <p:ext uri="{BB962C8B-B14F-4D97-AF65-F5344CB8AC3E}">
        <p14:creationId xmlns:p14="http://schemas.microsoft.com/office/powerpoint/2010/main" val="22422413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79512-38A1-2C54-BEA7-DA0E6FCD5D18}"/>
              </a:ext>
            </a:extLst>
          </p:cNvPr>
          <p:cNvSpPr>
            <a:spLocks noGrp="1"/>
          </p:cNvSpPr>
          <p:nvPr>
            <p:ph type="body" sz="quarter" idx="10"/>
          </p:nvPr>
        </p:nvSpPr>
        <p:spPr>
          <a:xfrm>
            <a:off x="7663133" y="2321243"/>
            <a:ext cx="4615133" cy="1587593"/>
          </a:xfrm>
        </p:spPr>
        <p:txBody>
          <a:bodyPr>
            <a:normAutofit/>
          </a:bodyPr>
          <a:lstStyle/>
          <a:p>
            <a:r>
              <a:rPr lang="en-US">
                <a:solidFill>
                  <a:srgbClr val="000000"/>
                </a:solidFill>
                <a:ea typeface="Calibri Light"/>
                <a:cs typeface="Arial"/>
              </a:rPr>
              <a:t>Thank You, Any Questions ?</a:t>
            </a:r>
          </a:p>
          <a:p>
            <a:endParaRPr lang="en-US">
              <a:solidFill>
                <a:srgbClr val="000000"/>
              </a:solidFill>
              <a:ea typeface="Calibri Light"/>
            </a:endParaRPr>
          </a:p>
        </p:txBody>
      </p:sp>
      <p:pic>
        <p:nvPicPr>
          <p:cNvPr id="5" name="Graphic 5" descr="Voice outline">
            <a:extLst>
              <a:ext uri="{FF2B5EF4-FFF2-40B4-BE49-F238E27FC236}">
                <a16:creationId xmlns:a16="http://schemas.microsoft.com/office/drawing/2014/main" id="{F5A589E4-D570-B461-6D55-2FC1B85457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272" y="1764102"/>
            <a:ext cx="2725947" cy="2237116"/>
          </a:xfrm>
          <a:prstGeom prst="rect">
            <a:avLst/>
          </a:prstGeom>
        </p:spPr>
      </p:pic>
      <p:pic>
        <p:nvPicPr>
          <p:cNvPr id="9" name="Graphic 9" descr="A brushstroke">
            <a:extLst>
              <a:ext uri="{FF2B5EF4-FFF2-40B4-BE49-F238E27FC236}">
                <a16:creationId xmlns:a16="http://schemas.microsoft.com/office/drawing/2014/main" id="{21E8B81A-E629-217F-B424-E3BF7EE9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1925" y="3975340"/>
            <a:ext cx="3450567" cy="2875473"/>
          </a:xfrm>
          <a:prstGeom prst="rect">
            <a:avLst/>
          </a:prstGeom>
        </p:spPr>
      </p:pic>
      <p:pic>
        <p:nvPicPr>
          <p:cNvPr id="10" name="Graphic 9" descr="A brushstroke">
            <a:extLst>
              <a:ext uri="{FF2B5EF4-FFF2-40B4-BE49-F238E27FC236}">
                <a16:creationId xmlns:a16="http://schemas.microsoft.com/office/drawing/2014/main" id="{70F5C04A-7DAB-9D7C-962B-7AE8DB8B9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1208" y="3472132"/>
            <a:ext cx="4572000" cy="2875473"/>
          </a:xfrm>
          <a:prstGeom prst="rect">
            <a:avLst/>
          </a:prstGeom>
        </p:spPr>
      </p:pic>
      <p:cxnSp>
        <p:nvCxnSpPr>
          <p:cNvPr id="11" name="Straight Arrow Connector 10">
            <a:extLst>
              <a:ext uri="{FF2B5EF4-FFF2-40B4-BE49-F238E27FC236}">
                <a16:creationId xmlns:a16="http://schemas.microsoft.com/office/drawing/2014/main" id="{3CB13A6A-F2BD-18E6-C390-714D4D576312}"/>
              </a:ext>
            </a:extLst>
          </p:cNvPr>
          <p:cNvCxnSpPr/>
          <p:nvPr/>
        </p:nvCxnSpPr>
        <p:spPr>
          <a:xfrm>
            <a:off x="3050877" y="2871158"/>
            <a:ext cx="1273833" cy="2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D52D24-CB06-52CB-6702-7EBDED55EC23}"/>
              </a:ext>
            </a:extLst>
          </p:cNvPr>
          <p:cNvCxnSpPr/>
          <p:nvPr/>
        </p:nvCxnSpPr>
        <p:spPr>
          <a:xfrm>
            <a:off x="6860876" y="2871158"/>
            <a:ext cx="1503871" cy="2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C3ABD2F1-0760-83DF-2FFF-D0CC7317F530}"/>
              </a:ext>
            </a:extLst>
          </p:cNvPr>
          <p:cNvPicPr>
            <a:picLocks noChangeAspect="1"/>
          </p:cNvPicPr>
          <p:nvPr/>
        </p:nvPicPr>
        <p:blipFill>
          <a:blip r:embed="rId6"/>
          <a:stretch>
            <a:fillRect/>
          </a:stretch>
        </p:blipFill>
        <p:spPr>
          <a:xfrm>
            <a:off x="4633912" y="1571625"/>
            <a:ext cx="2400300" cy="2619375"/>
          </a:xfrm>
          <a:prstGeom prst="rect">
            <a:avLst/>
          </a:prstGeom>
        </p:spPr>
      </p:pic>
    </p:spTree>
    <p:extLst>
      <p:ext uri="{BB962C8B-B14F-4D97-AF65-F5344CB8AC3E}">
        <p14:creationId xmlns:p14="http://schemas.microsoft.com/office/powerpoint/2010/main" val="2173708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ECE4-BD34-FACD-ACDF-AFD1AD7F8364}"/>
              </a:ext>
            </a:extLst>
          </p:cNvPr>
          <p:cNvSpPr>
            <a:spLocks noGrp="1"/>
          </p:cNvSpPr>
          <p:nvPr>
            <p:ph type="title"/>
          </p:nvPr>
        </p:nvSpPr>
        <p:spPr>
          <a:xfrm>
            <a:off x="74686" y="207225"/>
            <a:ext cx="12042627" cy="1872651"/>
          </a:xfrm>
        </p:spPr>
        <p:txBody>
          <a:bodyPr>
            <a:normAutofit/>
          </a:bodyPr>
          <a:lstStyle/>
          <a:p>
            <a:r>
              <a:rPr lang="en-US" sz="2400" b="1">
                <a:latin typeface="Times New Roman"/>
                <a:ea typeface="+mj-lt"/>
                <a:cs typeface="+mj-lt"/>
              </a:rPr>
              <a:t>Problem Definition:-</a:t>
            </a:r>
            <a:br>
              <a:rPr lang="en-US" sz="2400" b="1">
                <a:latin typeface="Times New Roman"/>
                <a:ea typeface="+mj-lt"/>
                <a:cs typeface="+mj-lt"/>
              </a:rPr>
            </a:br>
            <a:br>
              <a:rPr lang="en-US" sz="2400" b="1">
                <a:latin typeface="Times New Roman"/>
                <a:ea typeface="+mj-lt"/>
                <a:cs typeface="+mj-lt"/>
              </a:rPr>
            </a:br>
            <a:r>
              <a:rPr lang="en-US" sz="1800">
                <a:effectLst/>
                <a:latin typeface="Times New Roman"/>
                <a:ea typeface="Calibri" panose="020F0502020204030204" pitchFamily="34" charset="0"/>
                <a:cs typeface="Arial"/>
              </a:rPr>
              <a:t>According to there is no speech translation model based on the end-to-end architecture for the Egyptian dialect language, so we will deploy a model that can be supported as a service to understand Egyptian dialect. Our project is based on identifying the human voice audios extracted from films and YouTube videos and converting them into text to make communication easier.</a:t>
            </a:r>
            <a:br>
              <a:rPr lang="en-US" sz="1800">
                <a:effectLst/>
                <a:latin typeface="Calibri" panose="020F0502020204030204" pitchFamily="34" charset="0"/>
                <a:ea typeface="Calibri" panose="020F0502020204030204" pitchFamily="34" charset="0"/>
                <a:cs typeface="Arial" panose="020B0604020202020204" pitchFamily="34" charset="0"/>
              </a:rPr>
            </a:br>
            <a:endParaRPr lang="en-US" sz="2400">
              <a:latin typeface="Times New Roman"/>
            </a:endParaRPr>
          </a:p>
        </p:txBody>
      </p:sp>
      <p:sp>
        <p:nvSpPr>
          <p:cNvPr id="5" name="Content Placeholder 4">
            <a:extLst>
              <a:ext uri="{FF2B5EF4-FFF2-40B4-BE49-F238E27FC236}">
                <a16:creationId xmlns:a16="http://schemas.microsoft.com/office/drawing/2014/main" id="{8DDC876C-0E93-0E60-C835-0C3B989955FA}"/>
              </a:ext>
            </a:extLst>
          </p:cNvPr>
          <p:cNvSpPr>
            <a:spLocks noGrp="1"/>
          </p:cNvSpPr>
          <p:nvPr>
            <p:ph idx="1"/>
          </p:nvPr>
        </p:nvSpPr>
        <p:spPr>
          <a:xfrm>
            <a:off x="69154" y="2079876"/>
            <a:ext cx="9522521" cy="1872651"/>
          </a:xfrm>
        </p:spPr>
        <p:txBody>
          <a:bodyPr vert="horz" lIns="91440" tIns="45720" rIns="91440" bIns="45720" rtlCol="0" anchor="t">
            <a:noAutofit/>
          </a:bodyPr>
          <a:lstStyle/>
          <a:p>
            <a:pPr marL="0" indent="0">
              <a:buNone/>
            </a:pPr>
            <a:r>
              <a:rPr lang="en-US" sz="2400" b="1">
                <a:latin typeface="Times New Roman"/>
                <a:ea typeface="+mn-lt"/>
                <a:cs typeface="+mn-lt"/>
              </a:rPr>
              <a:t>Potential Benefits to Sponsor/Users:</a:t>
            </a:r>
          </a:p>
          <a:p>
            <a:r>
              <a:rPr lang="en-US" sz="1800">
                <a:latin typeface="Times New Roman"/>
                <a:ea typeface="+mn-lt"/>
                <a:cs typeface="+mn-lt"/>
              </a:rPr>
              <a:t> People can communicate easily without studying the entire language .</a:t>
            </a:r>
            <a:endParaRPr lang="en-US" sz="1800">
              <a:latin typeface="Times New Roman"/>
              <a:cs typeface="Times New Roman"/>
            </a:endParaRPr>
          </a:p>
          <a:p>
            <a:r>
              <a:rPr lang="en-US" sz="1800">
                <a:latin typeface="Times New Roman"/>
                <a:ea typeface="+mn-lt"/>
                <a:cs typeface="+mn-lt"/>
              </a:rPr>
              <a:t>companies can offer training and other eLearning in a multilingual format.</a:t>
            </a:r>
          </a:p>
          <a:p>
            <a:r>
              <a:rPr lang="en-US" sz="1800">
                <a:latin typeface="Times New Roman"/>
                <a:ea typeface="Calibri" panose="020F0502020204030204" pitchFamily="34" charset="0"/>
                <a:cs typeface="Arial"/>
              </a:rPr>
              <a:t>A</a:t>
            </a:r>
            <a:r>
              <a:rPr lang="en-US" sz="1800">
                <a:effectLst/>
                <a:latin typeface="Times New Roman"/>
                <a:ea typeface="Calibri" panose="020F0502020204030204" pitchFamily="34" charset="0"/>
                <a:cs typeface="Arial"/>
              </a:rPr>
              <a:t>s a business, we can sell our service to multiple websites such as YouTube to enhance the speech translation of Egyptian dialect.</a:t>
            </a:r>
            <a:endParaRPr lang="en-US" sz="1600">
              <a:latin typeface="Times New Roman"/>
              <a:ea typeface="+mn-lt"/>
              <a:cs typeface="Times New Roman"/>
            </a:endParaRPr>
          </a:p>
          <a:p>
            <a:endParaRPr lang="en-US" sz="1400">
              <a:latin typeface="Times New Roman"/>
              <a:cs typeface="Calibri"/>
            </a:endParaRPr>
          </a:p>
          <a:p>
            <a:endParaRPr lang="en-US">
              <a:latin typeface="Calibri"/>
              <a:cs typeface="Calibri"/>
            </a:endParaRPr>
          </a:p>
          <a:p>
            <a:endParaRPr lang="en-US" b="1">
              <a:latin typeface="Times New Roman"/>
              <a:cs typeface="Calibri"/>
            </a:endParaRPr>
          </a:p>
        </p:txBody>
      </p:sp>
      <p:sp>
        <p:nvSpPr>
          <p:cNvPr id="3" name="TextBox 2">
            <a:extLst>
              <a:ext uri="{FF2B5EF4-FFF2-40B4-BE49-F238E27FC236}">
                <a16:creationId xmlns:a16="http://schemas.microsoft.com/office/drawing/2014/main" id="{3A231985-6E60-9C3D-625B-349A45221F31}"/>
              </a:ext>
            </a:extLst>
          </p:cNvPr>
          <p:cNvSpPr txBox="1"/>
          <p:nvPr/>
        </p:nvSpPr>
        <p:spPr>
          <a:xfrm>
            <a:off x="340655" y="4179258"/>
            <a:ext cx="436469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ea typeface="+mn-lt"/>
                <a:cs typeface="+mn-lt"/>
              </a:rPr>
              <a:t>Project Mentor:</a:t>
            </a:r>
            <a:endParaRPr lang="en-US" sz="2000" b="1">
              <a:latin typeface="Times New Roman"/>
              <a:cs typeface="Times New Roman"/>
            </a:endParaRPr>
          </a:p>
          <a:p>
            <a:r>
              <a:rPr lang="en-US">
                <a:latin typeface="Times New Roman"/>
                <a:ea typeface="+mn-lt"/>
                <a:cs typeface="+mn-lt"/>
              </a:rPr>
              <a:t>                   ○ Dr. </a:t>
            </a:r>
            <a:r>
              <a:rPr lang="en-US" err="1">
                <a:latin typeface="Times New Roman"/>
                <a:ea typeface="+mn-lt"/>
                <a:cs typeface="+mn-lt"/>
              </a:rPr>
              <a:t>Soha</a:t>
            </a:r>
            <a:r>
              <a:rPr lang="en-US">
                <a:latin typeface="Times New Roman"/>
                <a:ea typeface="+mn-lt"/>
                <a:cs typeface="+mn-lt"/>
              </a:rPr>
              <a:t> </a:t>
            </a:r>
            <a:r>
              <a:rPr lang="en-US" err="1">
                <a:latin typeface="Times New Roman"/>
                <a:ea typeface="+mn-lt"/>
                <a:cs typeface="+mn-lt"/>
              </a:rPr>
              <a:t>Makady</a:t>
            </a:r>
            <a:endParaRPr lang="en-US">
              <a:latin typeface="Times New Roman"/>
              <a:cs typeface="Times New Roman"/>
            </a:endParaRPr>
          </a:p>
          <a:p>
            <a:endParaRPr lang="en-US">
              <a:latin typeface="Times New Roman"/>
              <a:ea typeface="+mn-lt"/>
              <a:cs typeface="+mn-lt"/>
            </a:endParaRPr>
          </a:p>
          <a:p>
            <a:r>
              <a:rPr lang="en-US" sz="2000" b="1">
                <a:latin typeface="Times New Roman"/>
                <a:ea typeface="+mn-lt"/>
                <a:cs typeface="+mn-lt"/>
              </a:rPr>
              <a:t>Project Sponsor:</a:t>
            </a:r>
            <a:endParaRPr lang="en-US" sz="2000" b="1">
              <a:latin typeface="Times New Roman"/>
              <a:cs typeface="Times New Roman"/>
            </a:endParaRPr>
          </a:p>
          <a:p>
            <a:r>
              <a:rPr lang="en-US">
                <a:latin typeface="Times New Roman"/>
                <a:ea typeface="+mn-lt"/>
                <a:cs typeface="+mn-lt"/>
              </a:rPr>
              <a:t>                  ○ Dr. Ahmed Tawfik</a:t>
            </a:r>
            <a:endParaRPr lang="en-US">
              <a:latin typeface="Times New Roman"/>
              <a:cs typeface="Times New Roman"/>
            </a:endParaRPr>
          </a:p>
          <a:p>
            <a:endParaRPr lang="en-US">
              <a:latin typeface="Times New Roman"/>
              <a:ea typeface="+mn-lt"/>
              <a:cs typeface="+mn-lt"/>
            </a:endParaRPr>
          </a:p>
          <a:p>
            <a:r>
              <a:rPr lang="en-US" sz="2000" b="1">
                <a:latin typeface="Times New Roman"/>
                <a:ea typeface="+mn-lt"/>
                <a:cs typeface="+mn-lt"/>
              </a:rPr>
              <a:t>Project uOttawa support:</a:t>
            </a:r>
            <a:endParaRPr lang="en-US" sz="2000" b="1">
              <a:latin typeface="Times New Roman"/>
              <a:cs typeface="Times New Roman"/>
            </a:endParaRPr>
          </a:p>
          <a:p>
            <a:r>
              <a:rPr lang="en-US">
                <a:latin typeface="Times New Roman"/>
                <a:ea typeface="+mn-lt"/>
                <a:cs typeface="+mn-lt"/>
              </a:rPr>
              <a:t>         </a:t>
            </a:r>
            <a:r>
              <a:rPr lang="en-US">
                <a:latin typeface="Times New Roman"/>
                <a:ea typeface="+mn-lt"/>
                <a:cs typeface="Calibri"/>
              </a:rPr>
              <a:t>        </a:t>
            </a:r>
            <a:r>
              <a:rPr lang="en-US">
                <a:latin typeface="Times New Roman"/>
                <a:ea typeface="+mn-lt"/>
                <a:cs typeface="Times New Roman"/>
              </a:rPr>
              <a:t>○ </a:t>
            </a:r>
            <a:r>
              <a:rPr lang="en-US">
                <a:latin typeface="Times New Roman"/>
                <a:ea typeface="+mn-lt"/>
                <a:cs typeface="+mn-lt"/>
              </a:rPr>
              <a:t>Dr. Wail </a:t>
            </a:r>
            <a:r>
              <a:rPr lang="en-US" err="1">
                <a:latin typeface="Times New Roman"/>
                <a:ea typeface="+mn-lt"/>
                <a:cs typeface="+mn-lt"/>
              </a:rPr>
              <a:t>Mardidni</a:t>
            </a:r>
            <a:endParaRPr lang="en-US">
              <a:latin typeface="Times New Roman"/>
              <a:cs typeface="Times New Roman"/>
            </a:endParaRPr>
          </a:p>
          <a:p>
            <a:pPr algn="l"/>
            <a:endParaRPr lang="en-US">
              <a:cs typeface="Calibri"/>
            </a:endParaRPr>
          </a:p>
        </p:txBody>
      </p:sp>
      <p:pic>
        <p:nvPicPr>
          <p:cNvPr id="4" name="Graphic 3" descr="Two squares and a zigzag line">
            <a:extLst>
              <a:ext uri="{FF2B5EF4-FFF2-40B4-BE49-F238E27FC236}">
                <a16:creationId xmlns:a16="http://schemas.microsoft.com/office/drawing/2014/main" id="{226D29A3-FAF7-6044-5DAD-AF8A8952A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6905" y="3098320"/>
            <a:ext cx="5089585" cy="4629510"/>
          </a:xfrm>
          <a:prstGeom prst="rect">
            <a:avLst/>
          </a:prstGeom>
        </p:spPr>
      </p:pic>
      <p:sp>
        <p:nvSpPr>
          <p:cNvPr id="6" name="TextBox 5">
            <a:extLst>
              <a:ext uri="{FF2B5EF4-FFF2-40B4-BE49-F238E27FC236}">
                <a16:creationId xmlns:a16="http://schemas.microsoft.com/office/drawing/2014/main" id="{084DB987-DF70-CC19-5D85-6F15FA81217C}"/>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Eman Mohamed: 300327278</a:t>
            </a:r>
            <a:endParaRPr lang="en-US">
              <a:latin typeface="Times New Roman"/>
            </a:endParaRPr>
          </a:p>
          <a:p>
            <a:pPr algn="l"/>
            <a:endParaRPr lang="en-US">
              <a:cs typeface="Calibri"/>
            </a:endParaRPr>
          </a:p>
        </p:txBody>
      </p:sp>
    </p:spTree>
    <p:extLst>
      <p:ext uri="{BB962C8B-B14F-4D97-AF65-F5344CB8AC3E}">
        <p14:creationId xmlns:p14="http://schemas.microsoft.com/office/powerpoint/2010/main" val="25077813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14E5423-6755-4EAD-9129-0D6804E8D524}"/>
              </a:ext>
            </a:extLst>
          </p:cNvPr>
          <p:cNvSpPr txBox="1">
            <a:spLocks noGrp="1" noChangeArrowheads="1"/>
          </p:cNvSpPr>
          <p:nvPr>
            <p:ph type="title"/>
          </p:nvPr>
        </p:nvSpPr>
        <p:spPr>
          <a:xfrm>
            <a:off x="2435289" y="3401187"/>
            <a:ext cx="6049962" cy="1776413"/>
          </a:xfrm>
        </p:spPr>
        <p:txBody>
          <a:bodyPr/>
          <a:lstStyle/>
          <a:p>
            <a:pPr>
              <a:spcBef>
                <a:spcPct val="0"/>
              </a:spcBef>
              <a:spcAft>
                <a:spcPct val="0"/>
              </a:spcAft>
            </a:pPr>
            <a:r>
              <a:rPr lang="en-US" altLang="en-US">
                <a:latin typeface="Arial" panose="020B0604020202020204" pitchFamily="34" charset="0"/>
                <a:cs typeface="Arial" panose="020B0604020202020204" pitchFamily="34" charset="0"/>
              </a:rPr>
              <a:t> </a:t>
            </a:r>
          </a:p>
        </p:txBody>
      </p:sp>
      <p:sp>
        <p:nvSpPr>
          <p:cNvPr id="39" name="Title 2">
            <a:extLst>
              <a:ext uri="{FF2B5EF4-FFF2-40B4-BE49-F238E27FC236}">
                <a16:creationId xmlns:a16="http://schemas.microsoft.com/office/drawing/2014/main" id="{33ACE7D5-7EEC-4EE1-936B-34521402F0B0}"/>
              </a:ext>
            </a:extLst>
          </p:cNvPr>
          <p:cNvSpPr txBox="1">
            <a:spLocks noChangeArrowheads="1"/>
          </p:cNvSpPr>
          <p:nvPr/>
        </p:nvSpPr>
        <p:spPr>
          <a:xfrm>
            <a:off x="5363147" y="1789684"/>
            <a:ext cx="1558925" cy="165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ct val="0"/>
              </a:spcAft>
            </a:pPr>
            <a:r>
              <a:rPr lang="en-US" altLang="en-US" b="1">
                <a:latin typeface="Arial" panose="020B0604020202020204" pitchFamily="34" charset="0"/>
                <a:cs typeface="Arial" panose="020B0604020202020204" pitchFamily="34" charset="0"/>
              </a:rPr>
              <a:t> </a:t>
            </a:r>
          </a:p>
        </p:txBody>
      </p:sp>
      <p:sp>
        <p:nvSpPr>
          <p:cNvPr id="41" name="Rectangle 40">
            <a:extLst>
              <a:ext uri="{FF2B5EF4-FFF2-40B4-BE49-F238E27FC236}">
                <a16:creationId xmlns:a16="http://schemas.microsoft.com/office/drawing/2014/main" id="{824012B3-0C62-4353-B5D3-5A178C3F6DBB}"/>
              </a:ext>
            </a:extLst>
          </p:cNvPr>
          <p:cNvSpPr/>
          <p:nvPr/>
        </p:nvSpPr>
        <p:spPr>
          <a:xfrm>
            <a:off x="288352" y="1223962"/>
            <a:ext cx="1871426"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Collecting Data</a:t>
            </a:r>
          </a:p>
        </p:txBody>
      </p:sp>
      <p:sp>
        <p:nvSpPr>
          <p:cNvPr id="43" name="Arrow: Right 42">
            <a:extLst>
              <a:ext uri="{FF2B5EF4-FFF2-40B4-BE49-F238E27FC236}">
                <a16:creationId xmlns:a16="http://schemas.microsoft.com/office/drawing/2014/main" id="{FFC6D37F-5076-48AE-98F2-DEA012037A09}"/>
              </a:ext>
            </a:extLst>
          </p:cNvPr>
          <p:cNvSpPr/>
          <p:nvPr/>
        </p:nvSpPr>
        <p:spPr>
          <a:xfrm flipV="1">
            <a:off x="2237342" y="1589493"/>
            <a:ext cx="977604" cy="173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TextBox 9">
            <a:extLst>
              <a:ext uri="{FF2B5EF4-FFF2-40B4-BE49-F238E27FC236}">
                <a16:creationId xmlns:a16="http://schemas.microsoft.com/office/drawing/2014/main" id="{A423315F-061E-4F1C-AB86-2508A0A2C607}"/>
              </a:ext>
            </a:extLst>
          </p:cNvPr>
          <p:cNvSpPr txBox="1">
            <a:spLocks noChangeArrowheads="1"/>
          </p:cNvSpPr>
          <p:nvPr/>
        </p:nvSpPr>
        <p:spPr bwMode="auto">
          <a:xfrm>
            <a:off x="2202566" y="1369450"/>
            <a:ext cx="10369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ClrTx/>
              <a:buFontTx/>
              <a:buNone/>
            </a:pPr>
            <a:r>
              <a:rPr lang="en-US" altLang="en-US" sz="900">
                <a:latin typeface="Arial"/>
                <a:cs typeface="Arial"/>
              </a:rPr>
              <a:t>Using</a:t>
            </a:r>
            <a:r>
              <a:rPr lang="en-US" altLang="en-US" sz="1050">
                <a:latin typeface="Arial"/>
                <a:cs typeface="Arial"/>
              </a:rPr>
              <a:t> </a:t>
            </a:r>
            <a:r>
              <a:rPr lang="en-US" altLang="en-US" sz="1050" b="1" err="1">
                <a:latin typeface="Arial"/>
                <a:cs typeface="Arial"/>
              </a:rPr>
              <a:t>vse</a:t>
            </a:r>
            <a:r>
              <a:rPr lang="en-US" altLang="en-US" sz="1050" b="1">
                <a:latin typeface="Arial"/>
                <a:cs typeface="Arial"/>
              </a:rPr>
              <a:t> tool</a:t>
            </a:r>
          </a:p>
        </p:txBody>
      </p:sp>
      <p:sp>
        <p:nvSpPr>
          <p:cNvPr id="46" name="Arrow: Right 45">
            <a:extLst>
              <a:ext uri="{FF2B5EF4-FFF2-40B4-BE49-F238E27FC236}">
                <a16:creationId xmlns:a16="http://schemas.microsoft.com/office/drawing/2014/main" id="{DAB6CE2E-DA40-4EA9-9773-F1F0C7F12A68}"/>
              </a:ext>
            </a:extLst>
          </p:cNvPr>
          <p:cNvSpPr/>
          <p:nvPr/>
        </p:nvSpPr>
        <p:spPr>
          <a:xfrm flipV="1">
            <a:off x="5307734" y="1630604"/>
            <a:ext cx="1296892" cy="17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TextBox 13">
            <a:extLst>
              <a:ext uri="{FF2B5EF4-FFF2-40B4-BE49-F238E27FC236}">
                <a16:creationId xmlns:a16="http://schemas.microsoft.com/office/drawing/2014/main" id="{0673A0F0-D539-42F2-B297-208ACA464857}"/>
              </a:ext>
            </a:extLst>
          </p:cNvPr>
          <p:cNvSpPr txBox="1">
            <a:spLocks noChangeArrowheads="1"/>
          </p:cNvSpPr>
          <p:nvPr/>
        </p:nvSpPr>
        <p:spPr bwMode="auto">
          <a:xfrm>
            <a:off x="5238732" y="137329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n-US"/>
            </a:defPPr>
            <a:lvl1pPr>
              <a:buClrTx/>
              <a:buFontTx/>
              <a:buNone/>
              <a:defRPr sz="800">
                <a:solidFill>
                  <a:srgbClr val="000000"/>
                </a:solidFill>
                <a:latin typeface="Arial" panose="020B0604020202020204" pitchFamily="34" charset="0"/>
                <a:cs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defRPr>
            </a:lvl9pPr>
          </a:lstStyle>
          <a:p>
            <a:r>
              <a:rPr lang="en-US" altLang="en-US" sz="900">
                <a:latin typeface="Arial"/>
                <a:cs typeface="Arial"/>
                <a:sym typeface="Arial" panose="020B0604020202020204" pitchFamily="34" charset="0"/>
              </a:rPr>
              <a:t>Using </a:t>
            </a:r>
            <a:r>
              <a:rPr lang="en-US" altLang="en-US" sz="1000" b="1">
                <a:latin typeface="Arial"/>
                <a:cs typeface="Arial"/>
                <a:sym typeface="Arial" panose="020B0604020202020204" pitchFamily="34" charset="0"/>
              </a:rPr>
              <a:t>subtitle edit </a:t>
            </a:r>
            <a:r>
              <a:rPr lang="en-US" altLang="en-US" sz="900" b="1">
                <a:latin typeface="Arial"/>
                <a:cs typeface="Arial"/>
                <a:sym typeface="Arial" panose="020B0604020202020204" pitchFamily="34" charset="0"/>
              </a:rPr>
              <a:t>tool</a:t>
            </a:r>
            <a:r>
              <a:rPr lang="en-US" altLang="en-US" sz="900">
                <a:latin typeface="Arial"/>
                <a:cs typeface="Arial"/>
                <a:sym typeface="Arial" panose="020B0604020202020204" pitchFamily="34" charset="0"/>
              </a:rPr>
              <a:t> </a:t>
            </a:r>
            <a:endParaRPr lang="en-US" altLang="en-US" sz="900">
              <a:sym typeface="Arial" panose="020B0604020202020204" pitchFamily="34" charset="0"/>
            </a:endParaRPr>
          </a:p>
        </p:txBody>
      </p:sp>
      <p:sp>
        <p:nvSpPr>
          <p:cNvPr id="51" name="Rectangle 50">
            <a:extLst>
              <a:ext uri="{FF2B5EF4-FFF2-40B4-BE49-F238E27FC236}">
                <a16:creationId xmlns:a16="http://schemas.microsoft.com/office/drawing/2014/main" id="{2C01C0F3-10B5-490E-B182-4DF704483F62}"/>
              </a:ext>
            </a:extLst>
          </p:cNvPr>
          <p:cNvSpPr/>
          <p:nvPr/>
        </p:nvSpPr>
        <p:spPr>
          <a:xfrm>
            <a:off x="171662" y="1944932"/>
            <a:ext cx="1909350" cy="79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a:t>
            </a:r>
            <a:r>
              <a:rPr lang="en-US" sz="1600" b="1">
                <a:solidFill>
                  <a:schemeClr val="tx1"/>
                </a:solidFill>
              </a:rPr>
              <a:t> </a:t>
            </a:r>
            <a:r>
              <a:rPr lang="en-US" sz="1300">
                <a:solidFill>
                  <a:schemeClr val="tx1"/>
                </a:solidFill>
              </a:rPr>
              <a:t>video  with its English transcript</a:t>
            </a:r>
          </a:p>
        </p:txBody>
      </p:sp>
      <p:sp>
        <p:nvSpPr>
          <p:cNvPr id="75" name="Rectangle 74">
            <a:extLst>
              <a:ext uri="{FF2B5EF4-FFF2-40B4-BE49-F238E27FC236}">
                <a16:creationId xmlns:a16="http://schemas.microsoft.com/office/drawing/2014/main" id="{3A623ED7-51C6-4C13-841E-68EABE08D0DF}"/>
              </a:ext>
            </a:extLst>
          </p:cNvPr>
          <p:cNvSpPr/>
          <p:nvPr/>
        </p:nvSpPr>
        <p:spPr>
          <a:xfrm>
            <a:off x="3277834" y="1230312"/>
            <a:ext cx="1967012"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Extract Transcript</a:t>
            </a:r>
            <a:r>
              <a:rPr lang="en-US">
                <a:solidFill>
                  <a:schemeClr val="bg2"/>
                </a:solidFill>
              </a:rPr>
              <a:t> </a:t>
            </a:r>
          </a:p>
        </p:txBody>
      </p:sp>
      <p:sp>
        <p:nvSpPr>
          <p:cNvPr id="80" name="Rectangle 79">
            <a:extLst>
              <a:ext uri="{FF2B5EF4-FFF2-40B4-BE49-F238E27FC236}">
                <a16:creationId xmlns:a16="http://schemas.microsoft.com/office/drawing/2014/main" id="{A011EAF2-BFCE-488A-8D7E-ADB2F33A29FE}"/>
              </a:ext>
            </a:extLst>
          </p:cNvPr>
          <p:cNvSpPr/>
          <p:nvPr/>
        </p:nvSpPr>
        <p:spPr>
          <a:xfrm>
            <a:off x="6692393" y="1249934"/>
            <a:ext cx="1967012" cy="704724"/>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Data Segmentation</a:t>
            </a:r>
            <a:r>
              <a:rPr lang="en-US">
                <a:solidFill>
                  <a:schemeClr val="bg2"/>
                </a:solidFill>
              </a:rPr>
              <a:t> </a:t>
            </a:r>
          </a:p>
        </p:txBody>
      </p:sp>
      <p:sp>
        <p:nvSpPr>
          <p:cNvPr id="84" name="Rectangle 83">
            <a:extLst>
              <a:ext uri="{FF2B5EF4-FFF2-40B4-BE49-F238E27FC236}">
                <a16:creationId xmlns:a16="http://schemas.microsoft.com/office/drawing/2014/main" id="{7F06D9A5-EED4-44A5-A5E9-36FB83E92A8C}"/>
              </a:ext>
            </a:extLst>
          </p:cNvPr>
          <p:cNvSpPr/>
          <p:nvPr/>
        </p:nvSpPr>
        <p:spPr>
          <a:xfrm>
            <a:off x="3159440" y="2030716"/>
            <a:ext cx="2023786" cy="1099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1">
                <a:solidFill>
                  <a:schemeClr val="tx1"/>
                </a:solidFill>
              </a:rPr>
              <a:t>Input: </a:t>
            </a:r>
            <a:br>
              <a:rPr lang="en-US" sz="1600" b="1">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a:t>
            </a:r>
          </a:p>
          <a:p>
            <a:pPr>
              <a:defRPr/>
            </a:pPr>
            <a:r>
              <a:rPr lang="en-US" sz="1600" b="1">
                <a:solidFill>
                  <a:schemeClr val="tx1"/>
                </a:solidFill>
              </a:rPr>
              <a:t>Output:</a:t>
            </a:r>
            <a:r>
              <a:rPr lang="en-US" sz="1600">
                <a:solidFill>
                  <a:schemeClr val="tx1"/>
                </a:solidFill>
              </a:rPr>
              <a:t> </a:t>
            </a:r>
            <a:br>
              <a:rPr lang="en-US" sz="1600">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 and its English  transcript</a:t>
            </a:r>
          </a:p>
        </p:txBody>
      </p:sp>
      <p:sp>
        <p:nvSpPr>
          <p:cNvPr id="85" name="Rectangle 84">
            <a:extLst>
              <a:ext uri="{FF2B5EF4-FFF2-40B4-BE49-F238E27FC236}">
                <a16:creationId xmlns:a16="http://schemas.microsoft.com/office/drawing/2014/main" id="{87159E59-A6C9-4F4B-9C1F-27ADA131AF88}"/>
              </a:ext>
            </a:extLst>
          </p:cNvPr>
          <p:cNvSpPr/>
          <p:nvPr/>
        </p:nvSpPr>
        <p:spPr>
          <a:xfrm>
            <a:off x="6569057" y="2030342"/>
            <a:ext cx="2339455" cy="1209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1">
                <a:solidFill>
                  <a:schemeClr val="tx1"/>
                </a:solidFill>
              </a:rPr>
              <a:t>Input: </a:t>
            </a:r>
            <a:br>
              <a:rPr lang="en-US" sz="1600" b="1">
                <a:solidFill>
                  <a:schemeClr val="tx1"/>
                </a:solidFill>
              </a:rPr>
            </a:br>
            <a:r>
              <a:rPr lang="en-US" sz="1300">
                <a:solidFill>
                  <a:schemeClr val="tx1"/>
                </a:solidFill>
              </a:rPr>
              <a:t>Egyptian</a:t>
            </a:r>
            <a:r>
              <a:rPr lang="en-US" sz="1600" b="1">
                <a:solidFill>
                  <a:schemeClr val="tx1"/>
                </a:solidFill>
              </a:rPr>
              <a:t> </a:t>
            </a:r>
            <a:r>
              <a:rPr lang="en-US" sz="1300">
                <a:solidFill>
                  <a:schemeClr val="tx1"/>
                </a:solidFill>
              </a:rPr>
              <a:t>video and its English  transcript</a:t>
            </a:r>
          </a:p>
          <a:p>
            <a:pPr>
              <a:defRPr/>
            </a:pPr>
            <a:r>
              <a:rPr lang="en-US" sz="1600" b="1">
                <a:solidFill>
                  <a:schemeClr val="tx1"/>
                </a:solidFill>
              </a:rPr>
              <a:t>Output:</a:t>
            </a:r>
            <a:r>
              <a:rPr lang="en-US" sz="1600">
                <a:solidFill>
                  <a:schemeClr val="tx1"/>
                </a:solidFill>
              </a:rPr>
              <a:t> </a:t>
            </a:r>
            <a:br>
              <a:rPr lang="en-US" sz="1600">
                <a:solidFill>
                  <a:schemeClr val="tx1"/>
                </a:solidFill>
              </a:rPr>
            </a:br>
            <a:r>
              <a:rPr lang="en-US" sz="1300">
                <a:solidFill>
                  <a:schemeClr val="tx1"/>
                </a:solidFill>
              </a:rPr>
              <a:t>Egyptian audios and its English  transcript</a:t>
            </a:r>
          </a:p>
        </p:txBody>
      </p:sp>
      <p:sp>
        <p:nvSpPr>
          <p:cNvPr id="86" name="Arrow: Right 85">
            <a:extLst>
              <a:ext uri="{FF2B5EF4-FFF2-40B4-BE49-F238E27FC236}">
                <a16:creationId xmlns:a16="http://schemas.microsoft.com/office/drawing/2014/main" id="{6EEB64B5-7E5D-4A1E-9233-A83A70F50D9F}"/>
              </a:ext>
            </a:extLst>
          </p:cNvPr>
          <p:cNvSpPr/>
          <p:nvPr/>
        </p:nvSpPr>
        <p:spPr>
          <a:xfrm flipV="1">
            <a:off x="8708309" y="1621993"/>
            <a:ext cx="1000991" cy="161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 name="Rectangle 86">
            <a:extLst>
              <a:ext uri="{FF2B5EF4-FFF2-40B4-BE49-F238E27FC236}">
                <a16:creationId xmlns:a16="http://schemas.microsoft.com/office/drawing/2014/main" id="{75F87946-83EC-4884-B576-FAF8F7B1400A}"/>
              </a:ext>
            </a:extLst>
          </p:cNvPr>
          <p:cNvSpPr/>
          <p:nvPr/>
        </p:nvSpPr>
        <p:spPr>
          <a:xfrm>
            <a:off x="9758204" y="1245747"/>
            <a:ext cx="1871426" cy="714620"/>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ltLang="en-US"/>
              <a:t>Making </a:t>
            </a:r>
            <a:br>
              <a:rPr lang="en-US" altLang="en-US"/>
            </a:br>
            <a:r>
              <a:rPr lang="en-US"/>
              <a:t>Metadata</a:t>
            </a:r>
          </a:p>
        </p:txBody>
      </p:sp>
      <p:sp>
        <p:nvSpPr>
          <p:cNvPr id="88" name="Rectangle 87">
            <a:extLst>
              <a:ext uri="{FF2B5EF4-FFF2-40B4-BE49-F238E27FC236}">
                <a16:creationId xmlns:a16="http://schemas.microsoft.com/office/drawing/2014/main" id="{D9C4CCBF-0021-4C2F-8939-53C71DB861BE}"/>
              </a:ext>
            </a:extLst>
          </p:cNvPr>
          <p:cNvSpPr/>
          <p:nvPr/>
        </p:nvSpPr>
        <p:spPr>
          <a:xfrm>
            <a:off x="9709817" y="2030641"/>
            <a:ext cx="2179844" cy="1212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 audios and its English  transcript </a:t>
            </a:r>
          </a:p>
          <a:p>
            <a:pPr>
              <a:defRPr/>
            </a:pPr>
            <a:r>
              <a:rPr lang="en-US" sz="1600" b="1">
                <a:solidFill>
                  <a:schemeClr val="tx1"/>
                </a:solidFill>
              </a:rPr>
              <a:t>Output: </a:t>
            </a:r>
            <a:br>
              <a:rPr lang="en-US" sz="1600" b="1"/>
            </a:br>
            <a:r>
              <a:rPr lang="en-US" sz="1300">
                <a:solidFill>
                  <a:schemeClr val="tx1"/>
                </a:solidFill>
              </a:rPr>
              <a:t>metadata file (name audio and its transcript)</a:t>
            </a:r>
            <a:endParaRPr lang="en-US" sz="1300">
              <a:solidFill>
                <a:schemeClr val="tx1"/>
              </a:solidFill>
              <a:cs typeface="Calibri"/>
            </a:endParaRPr>
          </a:p>
        </p:txBody>
      </p:sp>
      <p:sp>
        <p:nvSpPr>
          <p:cNvPr id="90" name="Arrow: Right 89">
            <a:extLst>
              <a:ext uri="{FF2B5EF4-FFF2-40B4-BE49-F238E27FC236}">
                <a16:creationId xmlns:a16="http://schemas.microsoft.com/office/drawing/2014/main" id="{8E3E844E-01A6-4849-9DED-0512B8C60BFE}"/>
              </a:ext>
            </a:extLst>
          </p:cNvPr>
          <p:cNvSpPr/>
          <p:nvPr/>
        </p:nvSpPr>
        <p:spPr>
          <a:xfrm rot="5400000">
            <a:off x="10209330" y="3651579"/>
            <a:ext cx="890189" cy="197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Rectangle 90">
            <a:extLst>
              <a:ext uri="{FF2B5EF4-FFF2-40B4-BE49-F238E27FC236}">
                <a16:creationId xmlns:a16="http://schemas.microsoft.com/office/drawing/2014/main" id="{DE1E2968-3039-45C8-BA75-96CC7122B083}"/>
              </a:ext>
            </a:extLst>
          </p:cNvPr>
          <p:cNvSpPr/>
          <p:nvPr/>
        </p:nvSpPr>
        <p:spPr>
          <a:xfrm>
            <a:off x="6687623" y="4299212"/>
            <a:ext cx="1949243"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Training using End To End pretrain model</a:t>
            </a:r>
          </a:p>
        </p:txBody>
      </p:sp>
      <p:sp>
        <p:nvSpPr>
          <p:cNvPr id="92" name="Rectangle 91">
            <a:extLst>
              <a:ext uri="{FF2B5EF4-FFF2-40B4-BE49-F238E27FC236}">
                <a16:creationId xmlns:a16="http://schemas.microsoft.com/office/drawing/2014/main" id="{8CB1554B-E277-42A3-A9A6-F567F64A8701}"/>
              </a:ext>
            </a:extLst>
          </p:cNvPr>
          <p:cNvSpPr/>
          <p:nvPr/>
        </p:nvSpPr>
        <p:spPr>
          <a:xfrm>
            <a:off x="6607620" y="5106042"/>
            <a:ext cx="2160052" cy="125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log </a:t>
            </a:r>
            <a:r>
              <a:rPr lang="en-US" sz="1300" err="1">
                <a:solidFill>
                  <a:schemeClr val="tx1"/>
                </a:solidFill>
              </a:rPr>
              <a:t>mel</a:t>
            </a:r>
            <a:r>
              <a:rPr lang="en-US" sz="1300">
                <a:solidFill>
                  <a:schemeClr val="tx1"/>
                </a:solidFill>
              </a:rPr>
              <a:t> Data</a:t>
            </a:r>
            <a:endParaRPr lang="en-US" sz="1300">
              <a:solidFill>
                <a:schemeClr val="tx1"/>
              </a:solidFill>
              <a:cs typeface="Calibri"/>
            </a:endParaRPr>
          </a:p>
          <a:p>
            <a:pPr>
              <a:defRPr/>
            </a:pPr>
            <a:r>
              <a:rPr lang="en-US" sz="1600" b="1">
                <a:solidFill>
                  <a:schemeClr val="tx1"/>
                </a:solidFill>
              </a:rPr>
              <a:t>Output: </a:t>
            </a:r>
            <a:br>
              <a:rPr lang="en-US" sz="1600" b="1"/>
            </a:br>
            <a:r>
              <a:rPr lang="en-US" sz="1300">
                <a:solidFill>
                  <a:schemeClr val="tx1"/>
                </a:solidFill>
              </a:rPr>
              <a:t>Trained End To End pretrain model</a:t>
            </a:r>
            <a:endParaRPr lang="en-US" sz="1300">
              <a:solidFill>
                <a:schemeClr val="tx1"/>
              </a:solidFill>
              <a:cs typeface="Calibri"/>
            </a:endParaRPr>
          </a:p>
        </p:txBody>
      </p:sp>
      <p:sp>
        <p:nvSpPr>
          <p:cNvPr id="93" name="Arrow: Right 92">
            <a:extLst>
              <a:ext uri="{FF2B5EF4-FFF2-40B4-BE49-F238E27FC236}">
                <a16:creationId xmlns:a16="http://schemas.microsoft.com/office/drawing/2014/main" id="{A47275AC-CDE4-4D83-9F57-EE9EFF3C5272}"/>
              </a:ext>
            </a:extLst>
          </p:cNvPr>
          <p:cNvSpPr/>
          <p:nvPr/>
        </p:nvSpPr>
        <p:spPr>
          <a:xfrm rot="10800000" flipV="1">
            <a:off x="8663125" y="4673215"/>
            <a:ext cx="1129640" cy="200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 name="Rectangle 94">
            <a:extLst>
              <a:ext uri="{FF2B5EF4-FFF2-40B4-BE49-F238E27FC236}">
                <a16:creationId xmlns:a16="http://schemas.microsoft.com/office/drawing/2014/main" id="{E78C9C6F-6959-4903-9DCB-C0DBF3EFD56E}"/>
              </a:ext>
            </a:extLst>
          </p:cNvPr>
          <p:cNvSpPr/>
          <p:nvPr/>
        </p:nvSpPr>
        <p:spPr>
          <a:xfrm>
            <a:off x="390362" y="4383344"/>
            <a:ext cx="1949243"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t>Deployment</a:t>
            </a:r>
          </a:p>
          <a:p>
            <a:pPr algn="ctr">
              <a:defRPr/>
            </a:pPr>
            <a:r>
              <a:rPr lang="en-US">
                <a:cs typeface="Calibri"/>
              </a:rPr>
              <a:t>(Website)</a:t>
            </a:r>
          </a:p>
        </p:txBody>
      </p:sp>
      <p:sp>
        <p:nvSpPr>
          <p:cNvPr id="96" name="Rectangle 95">
            <a:extLst>
              <a:ext uri="{FF2B5EF4-FFF2-40B4-BE49-F238E27FC236}">
                <a16:creationId xmlns:a16="http://schemas.microsoft.com/office/drawing/2014/main" id="{3FF0E000-A542-4E92-AD33-A9E545DF656B}"/>
              </a:ext>
            </a:extLst>
          </p:cNvPr>
          <p:cNvSpPr/>
          <p:nvPr/>
        </p:nvSpPr>
        <p:spPr>
          <a:xfrm>
            <a:off x="276159" y="5179453"/>
            <a:ext cx="2160052" cy="125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defRPr/>
            </a:pPr>
            <a:r>
              <a:rPr lang="en-US" sz="1600" b="1">
                <a:solidFill>
                  <a:schemeClr val="tx1"/>
                </a:solidFill>
              </a:rPr>
              <a:t>Input: </a:t>
            </a:r>
            <a:br>
              <a:rPr lang="en-US" sz="1600" b="1"/>
            </a:br>
            <a:r>
              <a:rPr lang="en-US" sz="1300">
                <a:solidFill>
                  <a:schemeClr val="tx1"/>
                </a:solidFill>
              </a:rPr>
              <a:t>Egyptian</a:t>
            </a:r>
            <a:r>
              <a:rPr lang="en-US" sz="1600" b="1">
                <a:solidFill>
                  <a:schemeClr val="tx1"/>
                </a:solidFill>
                <a:ea typeface="+mn-lt"/>
                <a:cs typeface="+mn-lt"/>
              </a:rPr>
              <a:t> </a:t>
            </a:r>
            <a:r>
              <a:rPr lang="en-US" sz="1300">
                <a:solidFill>
                  <a:schemeClr val="tx1"/>
                </a:solidFill>
              </a:rPr>
              <a:t>audio or recording voice </a:t>
            </a:r>
          </a:p>
          <a:p>
            <a:pPr>
              <a:defRPr/>
            </a:pPr>
            <a:r>
              <a:rPr lang="en-US" sz="1600" b="1">
                <a:solidFill>
                  <a:schemeClr val="tx1"/>
                </a:solidFill>
              </a:rPr>
              <a:t>Output: </a:t>
            </a:r>
            <a:br>
              <a:rPr lang="en-US" sz="1600" b="1"/>
            </a:br>
            <a:r>
              <a:rPr lang="en-US" sz="1300">
                <a:solidFill>
                  <a:schemeClr val="tx1"/>
                </a:solidFill>
              </a:rPr>
              <a:t>English text (translated)</a:t>
            </a:r>
            <a:endParaRPr lang="en-US" sz="1300">
              <a:solidFill>
                <a:schemeClr val="tx1"/>
              </a:solidFill>
              <a:cs typeface="Calibri"/>
            </a:endParaRPr>
          </a:p>
        </p:txBody>
      </p:sp>
      <p:sp>
        <p:nvSpPr>
          <p:cNvPr id="97" name="Title 1">
            <a:extLst>
              <a:ext uri="{FF2B5EF4-FFF2-40B4-BE49-F238E27FC236}">
                <a16:creationId xmlns:a16="http://schemas.microsoft.com/office/drawing/2014/main" id="{836EE0AC-B391-4A47-9E98-0FA4E09F0AB5}"/>
              </a:ext>
            </a:extLst>
          </p:cNvPr>
          <p:cNvSpPr txBox="1">
            <a:spLocks/>
          </p:cNvSpPr>
          <p:nvPr/>
        </p:nvSpPr>
        <p:spPr>
          <a:xfrm>
            <a:off x="1476" y="264154"/>
            <a:ext cx="7537785" cy="6939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Times New Roman"/>
                <a:ea typeface="+mj-lt"/>
                <a:cs typeface="+mj-lt"/>
              </a:rPr>
              <a:t>Project Flow Chart:-</a:t>
            </a:r>
            <a:endParaRPr lang="en-US" sz="3200">
              <a:latin typeface="Times New Roman"/>
            </a:endParaRPr>
          </a:p>
        </p:txBody>
      </p:sp>
      <p:sp>
        <p:nvSpPr>
          <p:cNvPr id="2" name="Rectangle 1">
            <a:extLst>
              <a:ext uri="{FF2B5EF4-FFF2-40B4-BE49-F238E27FC236}">
                <a16:creationId xmlns:a16="http://schemas.microsoft.com/office/drawing/2014/main" id="{36F76A17-3323-5D97-CCD5-9DF7315710DB}"/>
              </a:ext>
            </a:extLst>
          </p:cNvPr>
          <p:cNvSpPr/>
          <p:nvPr/>
        </p:nvSpPr>
        <p:spPr>
          <a:xfrm>
            <a:off x="9785383" y="4306267"/>
            <a:ext cx="1981179"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cs typeface="Calibri"/>
              </a:rPr>
              <a:t>Apply </a:t>
            </a:r>
            <a:r>
              <a:rPr lang="en-US">
                <a:ea typeface="+mn-lt"/>
                <a:cs typeface="+mn-lt"/>
              </a:rPr>
              <a:t>Feature Extractor</a:t>
            </a:r>
            <a:endParaRPr lang="en-US" err="1">
              <a:cs typeface="Calibri"/>
            </a:endParaRPr>
          </a:p>
        </p:txBody>
      </p:sp>
      <p:sp>
        <p:nvSpPr>
          <p:cNvPr id="5" name="Rectangle 4">
            <a:extLst>
              <a:ext uri="{FF2B5EF4-FFF2-40B4-BE49-F238E27FC236}">
                <a16:creationId xmlns:a16="http://schemas.microsoft.com/office/drawing/2014/main" id="{2500A8D8-1E11-7524-58CE-CCAE5D3D3982}"/>
              </a:ext>
            </a:extLst>
          </p:cNvPr>
          <p:cNvSpPr/>
          <p:nvPr/>
        </p:nvSpPr>
        <p:spPr>
          <a:xfrm>
            <a:off x="3610286" y="4381278"/>
            <a:ext cx="2009401" cy="791908"/>
          </a:xfrm>
          <a:prstGeom prst="rect">
            <a:avLst/>
          </a:prstGeom>
          <a:solidFill>
            <a:schemeClr val="tx2">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r>
              <a:rPr lang="en-US">
                <a:cs typeface="Calibri"/>
              </a:rPr>
              <a:t>Evalution</a:t>
            </a:r>
          </a:p>
        </p:txBody>
      </p:sp>
      <p:sp>
        <p:nvSpPr>
          <p:cNvPr id="6" name="Arrow: Left 5">
            <a:extLst>
              <a:ext uri="{FF2B5EF4-FFF2-40B4-BE49-F238E27FC236}">
                <a16:creationId xmlns:a16="http://schemas.microsoft.com/office/drawing/2014/main" id="{9674FE48-0AB4-08C9-39DC-8CE5F3C635E8}"/>
              </a:ext>
            </a:extLst>
          </p:cNvPr>
          <p:cNvSpPr/>
          <p:nvPr/>
        </p:nvSpPr>
        <p:spPr>
          <a:xfrm>
            <a:off x="5644444" y="4642555"/>
            <a:ext cx="1044222" cy="2539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B70C64-F9A4-4D8B-4ADB-973496FB3EC4}"/>
              </a:ext>
            </a:extLst>
          </p:cNvPr>
          <p:cNvSpPr txBox="1"/>
          <p:nvPr/>
        </p:nvSpPr>
        <p:spPr>
          <a:xfrm>
            <a:off x="9714088" y="5174897"/>
            <a:ext cx="202353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Segoe UI"/>
              </a:rPr>
              <a:t>Input: </a:t>
            </a:r>
            <a:r>
              <a:rPr lang="en-US" sz="1400">
                <a:cs typeface="Segoe UI"/>
              </a:rPr>
              <a:t>​</a:t>
            </a:r>
            <a:br>
              <a:rPr lang="en-US" sz="1400">
                <a:cs typeface="Segoe UI"/>
              </a:rPr>
            </a:br>
            <a:r>
              <a:rPr lang="en-US" sz="1400">
                <a:cs typeface="Segoe UI"/>
              </a:rPr>
              <a:t>Metadata and audios ​</a:t>
            </a:r>
          </a:p>
          <a:p>
            <a:r>
              <a:rPr lang="en-US" sz="1400" b="1">
                <a:cs typeface="Segoe UI"/>
              </a:rPr>
              <a:t>Output: </a:t>
            </a:r>
            <a:r>
              <a:rPr lang="en-US" sz="1400">
                <a:cs typeface="Segoe UI"/>
              </a:rPr>
              <a:t>​</a:t>
            </a:r>
            <a:br>
              <a:rPr lang="en-US" sz="1400">
                <a:cs typeface="Segoe UI"/>
              </a:rPr>
            </a:br>
            <a:r>
              <a:rPr lang="en-US" sz="1400">
                <a:cs typeface="Segoe UI"/>
              </a:rPr>
              <a:t>Log </a:t>
            </a:r>
            <a:r>
              <a:rPr lang="en-US" sz="1400" err="1">
                <a:cs typeface="Segoe UI"/>
              </a:rPr>
              <a:t>mel</a:t>
            </a:r>
            <a:r>
              <a:rPr lang="en-US" sz="1400">
                <a:cs typeface="Segoe UI"/>
              </a:rPr>
              <a:t> frequency </a:t>
            </a:r>
          </a:p>
        </p:txBody>
      </p:sp>
      <p:sp>
        <p:nvSpPr>
          <p:cNvPr id="9" name="Arrow: Left 8">
            <a:extLst>
              <a:ext uri="{FF2B5EF4-FFF2-40B4-BE49-F238E27FC236}">
                <a16:creationId xmlns:a16="http://schemas.microsoft.com/office/drawing/2014/main" id="{9915E612-6BD9-4522-AE6C-3BFCFBC5ADC3}"/>
              </a:ext>
            </a:extLst>
          </p:cNvPr>
          <p:cNvSpPr/>
          <p:nvPr/>
        </p:nvSpPr>
        <p:spPr>
          <a:xfrm>
            <a:off x="2342444" y="4642555"/>
            <a:ext cx="1269999" cy="2257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F3FD04-C1F3-E0AA-5C96-7779F11ED895}"/>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Eman Mohamed: 300327278</a:t>
            </a:r>
            <a:endParaRPr lang="en-US">
              <a:latin typeface="Times New Roman"/>
            </a:endParaRPr>
          </a:p>
          <a:p>
            <a:pPr algn="l"/>
            <a:endParaRPr lang="en-US">
              <a:cs typeface="Calibri"/>
            </a:endParaRPr>
          </a:p>
        </p:txBody>
      </p:sp>
    </p:spTree>
    <p:extLst>
      <p:ext uri="{BB962C8B-B14F-4D97-AF65-F5344CB8AC3E}">
        <p14:creationId xmlns:p14="http://schemas.microsoft.com/office/powerpoint/2010/main" val="27314250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DEB4-52F4-4F0F-5074-E529D54E6CA1}"/>
              </a:ext>
            </a:extLst>
          </p:cNvPr>
          <p:cNvSpPr>
            <a:spLocks noGrp="1"/>
          </p:cNvSpPr>
          <p:nvPr>
            <p:ph type="title"/>
          </p:nvPr>
        </p:nvSpPr>
        <p:spPr>
          <a:xfrm>
            <a:off x="1476" y="264154"/>
            <a:ext cx="7537785" cy="693905"/>
          </a:xfrm>
        </p:spPr>
        <p:txBody>
          <a:bodyPr>
            <a:normAutofit/>
          </a:bodyPr>
          <a:lstStyle/>
          <a:p>
            <a:r>
              <a:rPr lang="en-US" sz="3200" b="1">
                <a:latin typeface="Times New Roman"/>
                <a:ea typeface="+mj-lt"/>
                <a:cs typeface="+mj-lt"/>
              </a:rPr>
              <a:t>Critical Requirements 1 :-</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B52BBAFC-4007-F9FF-98C2-874D9556286F}"/>
              </a:ext>
            </a:extLst>
          </p:cNvPr>
          <p:cNvSpPr>
            <a:spLocks noGrp="1"/>
          </p:cNvSpPr>
          <p:nvPr>
            <p:ph idx="1"/>
          </p:nvPr>
        </p:nvSpPr>
        <p:spPr>
          <a:xfrm>
            <a:off x="73930" y="994893"/>
            <a:ext cx="6740977" cy="1303975"/>
          </a:xfrm>
        </p:spPr>
        <p:txBody>
          <a:bodyPr vert="horz" lIns="91440" tIns="45720" rIns="91440" bIns="45720" rtlCol="0" anchor="t">
            <a:normAutofit/>
          </a:bodyPr>
          <a:lstStyle/>
          <a:p>
            <a:r>
              <a:rPr lang="en-US" sz="2400">
                <a:latin typeface="Times New Roman"/>
                <a:ea typeface="+mn-lt"/>
                <a:cs typeface="+mn-lt"/>
              </a:rPr>
              <a:t>Low resource language. </a:t>
            </a:r>
          </a:p>
          <a:p>
            <a:r>
              <a:rPr lang="en-US" sz="2400">
                <a:latin typeface="Times New Roman"/>
                <a:ea typeface="+mn-lt"/>
                <a:cs typeface="Times New Roman"/>
              </a:rPr>
              <a:t>Collecting data manually.</a:t>
            </a:r>
          </a:p>
          <a:p>
            <a:endParaRPr lang="en-US" sz="2400">
              <a:ea typeface="+mn-lt"/>
              <a:cs typeface="Times New Roman"/>
            </a:endParaRPr>
          </a:p>
          <a:p>
            <a:pPr marL="0" indent="0">
              <a:buNone/>
            </a:pPr>
            <a:endParaRPr lang="en-US" sz="2400">
              <a:ea typeface="+mn-lt"/>
              <a:cs typeface="Times New Roman"/>
            </a:endParaRPr>
          </a:p>
          <a:p>
            <a:pPr marL="0" indent="0">
              <a:buNone/>
            </a:pPr>
            <a:endParaRPr lang="en-US" sz="2400">
              <a:cs typeface="Calibri" panose="020F0502020204030204"/>
            </a:endParaRPr>
          </a:p>
          <a:p>
            <a:pPr marL="0" indent="0">
              <a:buNone/>
            </a:pPr>
            <a:endParaRPr lang="en-US" sz="2400">
              <a:latin typeface="Times New Roman"/>
              <a:cs typeface="Calibri" panose="020F0502020204030204"/>
            </a:endParaRPr>
          </a:p>
          <a:p>
            <a:endParaRPr lang="en-US">
              <a:cs typeface="Calibri"/>
            </a:endParaRPr>
          </a:p>
        </p:txBody>
      </p:sp>
      <p:sp>
        <p:nvSpPr>
          <p:cNvPr id="5" name="TextBox 4">
            <a:extLst>
              <a:ext uri="{FF2B5EF4-FFF2-40B4-BE49-F238E27FC236}">
                <a16:creationId xmlns:a16="http://schemas.microsoft.com/office/drawing/2014/main" id="{10433FB5-DE54-F350-65AB-E82E2206595B}"/>
              </a:ext>
            </a:extLst>
          </p:cNvPr>
          <p:cNvSpPr txBox="1"/>
          <p:nvPr/>
        </p:nvSpPr>
        <p:spPr>
          <a:xfrm>
            <a:off x="9252" y="2286617"/>
            <a:ext cx="598935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b="1">
              <a:latin typeface="Times New Roman"/>
              <a:cs typeface="Times New Roman"/>
            </a:endParaRPr>
          </a:p>
          <a:p>
            <a:pPr algn="l"/>
            <a:endParaRPr lang="en-US">
              <a:cs typeface="Calibri"/>
            </a:endParaRPr>
          </a:p>
        </p:txBody>
      </p:sp>
      <p:sp>
        <p:nvSpPr>
          <p:cNvPr id="6" name="TextBox 5">
            <a:extLst>
              <a:ext uri="{FF2B5EF4-FFF2-40B4-BE49-F238E27FC236}">
                <a16:creationId xmlns:a16="http://schemas.microsoft.com/office/drawing/2014/main" id="{F303C4B7-E342-572D-BA25-F69B84F2711A}"/>
              </a:ext>
            </a:extLst>
          </p:cNvPr>
          <p:cNvSpPr txBox="1"/>
          <p:nvPr/>
        </p:nvSpPr>
        <p:spPr>
          <a:xfrm>
            <a:off x="73930" y="3145771"/>
            <a:ext cx="714724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GB">
                <a:latin typeface="Times New Roman"/>
                <a:cs typeface="Times New Roman"/>
              </a:rPr>
              <a:t>Since there are no sources for Egyptian dialect datasets, we collected 400 hours of Egyptian dialect audios and extracted  their English transcripts, from television shows, and YouTube videos and Egyptian movies.</a:t>
            </a:r>
          </a:p>
          <a:p>
            <a:endParaRPr lang="en-GB">
              <a:latin typeface="Times New Roman"/>
              <a:cs typeface="Times New Roman"/>
            </a:endParaRPr>
          </a:p>
          <a:p>
            <a:pPr marL="285750" indent="-285750">
              <a:buFont typeface="Arial" pitchFamily="34" charset="0"/>
              <a:buChar char="•"/>
            </a:pPr>
            <a:r>
              <a:rPr lang="en-GB">
                <a:latin typeface="Times New Roman"/>
                <a:cs typeface="Times New Roman"/>
              </a:rPr>
              <a:t>Using the open-source, free tool Video-subtitle-extractor (VSE)  to extract subtitles from videos which haven’t contain their transcripts.</a:t>
            </a:r>
          </a:p>
          <a:p>
            <a:endParaRPr lang="en-US">
              <a:latin typeface="Times New Roman"/>
              <a:cs typeface="Calibri"/>
            </a:endParaRPr>
          </a:p>
          <a:p>
            <a:pPr algn="l"/>
            <a:endParaRPr lang="en-US">
              <a:cs typeface="Calibri"/>
            </a:endParaRPr>
          </a:p>
        </p:txBody>
      </p:sp>
      <p:pic>
        <p:nvPicPr>
          <p:cNvPr id="8" name="Picture 8">
            <a:extLst>
              <a:ext uri="{FF2B5EF4-FFF2-40B4-BE49-F238E27FC236}">
                <a16:creationId xmlns:a16="http://schemas.microsoft.com/office/drawing/2014/main" id="{0C96666A-213A-158F-B563-F95919EBC443}"/>
              </a:ext>
            </a:extLst>
          </p:cNvPr>
          <p:cNvPicPr>
            <a:picLocks noChangeAspect="1"/>
          </p:cNvPicPr>
          <p:nvPr/>
        </p:nvPicPr>
        <p:blipFill>
          <a:blip r:embed="rId2"/>
          <a:stretch>
            <a:fillRect/>
          </a:stretch>
        </p:blipFill>
        <p:spPr>
          <a:xfrm>
            <a:off x="7284296" y="2805100"/>
            <a:ext cx="4848451" cy="3741840"/>
          </a:xfrm>
          <a:prstGeom prst="rect">
            <a:avLst/>
          </a:prstGeom>
        </p:spPr>
      </p:pic>
      <p:sp>
        <p:nvSpPr>
          <p:cNvPr id="12" name="TextBox 11">
            <a:extLst>
              <a:ext uri="{FF2B5EF4-FFF2-40B4-BE49-F238E27FC236}">
                <a16:creationId xmlns:a16="http://schemas.microsoft.com/office/drawing/2014/main" id="{EB2CAD27-68A5-42A8-511E-A107E24118FF}"/>
              </a:ext>
            </a:extLst>
          </p:cNvPr>
          <p:cNvSpPr txBox="1"/>
          <p:nvPr/>
        </p:nvSpPr>
        <p:spPr>
          <a:xfrm>
            <a:off x="8712593" y="201459"/>
            <a:ext cx="34765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Yomna Mohamed:300327317</a:t>
            </a:r>
            <a:endParaRPr lang="en-US" sz="2000" b="1">
              <a:latin typeface="Times New Roman"/>
            </a:endParaRPr>
          </a:p>
        </p:txBody>
      </p:sp>
      <p:sp>
        <p:nvSpPr>
          <p:cNvPr id="9" name="Rectangle 8"/>
          <p:cNvSpPr/>
          <p:nvPr/>
        </p:nvSpPr>
        <p:spPr>
          <a:xfrm>
            <a:off x="7324401" y="2401688"/>
            <a:ext cx="4808346" cy="403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Video-subtitle-extractor (VSE)</a:t>
            </a:r>
            <a:endParaRPr lang="en-US"/>
          </a:p>
        </p:txBody>
      </p:sp>
    </p:spTree>
    <p:extLst>
      <p:ext uri="{BB962C8B-B14F-4D97-AF65-F5344CB8AC3E}">
        <p14:creationId xmlns:p14="http://schemas.microsoft.com/office/powerpoint/2010/main" val="419719562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DEB4-52F4-4F0F-5074-E529D54E6CA1}"/>
              </a:ext>
            </a:extLst>
          </p:cNvPr>
          <p:cNvSpPr>
            <a:spLocks noGrp="1"/>
          </p:cNvSpPr>
          <p:nvPr>
            <p:ph type="title"/>
          </p:nvPr>
        </p:nvSpPr>
        <p:spPr>
          <a:xfrm>
            <a:off x="1476" y="-3957"/>
            <a:ext cx="7537785" cy="693905"/>
          </a:xfrm>
        </p:spPr>
        <p:txBody>
          <a:bodyPr>
            <a:normAutofit/>
          </a:bodyPr>
          <a:lstStyle/>
          <a:p>
            <a:r>
              <a:rPr lang="en-US" sz="3200" b="1">
                <a:latin typeface="Times New Roman"/>
                <a:ea typeface="+mj-lt"/>
                <a:cs typeface="+mj-lt"/>
              </a:rPr>
              <a:t>Critical Requirements 2 :-</a:t>
            </a:r>
            <a:endParaRPr lang="en-US" sz="3200">
              <a:latin typeface="Times New Roman"/>
            </a:endParaRPr>
          </a:p>
        </p:txBody>
      </p:sp>
      <p:sp>
        <p:nvSpPr>
          <p:cNvPr id="3" name="Content Placeholder 2">
            <a:extLst>
              <a:ext uri="{FF2B5EF4-FFF2-40B4-BE49-F238E27FC236}">
                <a16:creationId xmlns:a16="http://schemas.microsoft.com/office/drawing/2014/main" id="{B52BBAFC-4007-F9FF-98C2-874D9556286F}"/>
              </a:ext>
            </a:extLst>
          </p:cNvPr>
          <p:cNvSpPr>
            <a:spLocks noGrp="1"/>
          </p:cNvSpPr>
          <p:nvPr>
            <p:ph idx="1"/>
          </p:nvPr>
        </p:nvSpPr>
        <p:spPr>
          <a:xfrm>
            <a:off x="0" y="540170"/>
            <a:ext cx="6890289" cy="1094666"/>
          </a:xfrm>
        </p:spPr>
        <p:txBody>
          <a:bodyPr vert="horz" lIns="91440" tIns="45720" rIns="91440" bIns="45720" rtlCol="0" anchor="t">
            <a:normAutofit/>
          </a:bodyPr>
          <a:lstStyle/>
          <a:p>
            <a:r>
              <a:rPr lang="en-US" sz="2400">
                <a:latin typeface="Times New Roman"/>
                <a:ea typeface="+mn-lt"/>
                <a:cs typeface="+mn-lt"/>
              </a:rPr>
              <a:t>Data Segmentation.</a:t>
            </a:r>
          </a:p>
          <a:p>
            <a:r>
              <a:rPr lang="en-GB" sz="2400">
                <a:latin typeface="Times New Roman"/>
                <a:ea typeface="+mn-lt"/>
                <a:cs typeface="+mn-lt"/>
              </a:rPr>
              <a:t>Making Metadata.</a:t>
            </a:r>
            <a:endParaRPr lang="en-US" sz="2400">
              <a:latin typeface="Times New Roman"/>
              <a:ea typeface="+mn-lt"/>
              <a:cs typeface="+mn-lt"/>
            </a:endParaRPr>
          </a:p>
          <a:p>
            <a:endParaRPr lang="en-US" sz="2400">
              <a:ea typeface="+mn-lt"/>
              <a:cs typeface="+mn-lt"/>
            </a:endParaRPr>
          </a:p>
          <a:p>
            <a:pPr marL="0" indent="0">
              <a:buNone/>
            </a:pPr>
            <a:endParaRPr lang="en-US" sz="2400">
              <a:latin typeface="Times New Roman"/>
              <a:cs typeface="Calibri" panose="020F0502020204030204"/>
            </a:endParaRPr>
          </a:p>
          <a:p>
            <a:endParaRPr lang="en-US">
              <a:cs typeface="Calibri"/>
            </a:endParaRPr>
          </a:p>
        </p:txBody>
      </p:sp>
      <p:sp>
        <p:nvSpPr>
          <p:cNvPr id="5" name="TextBox 4">
            <a:extLst>
              <a:ext uri="{FF2B5EF4-FFF2-40B4-BE49-F238E27FC236}">
                <a16:creationId xmlns:a16="http://schemas.microsoft.com/office/drawing/2014/main" id="{10433FB5-DE54-F350-65AB-E82E2206595B}"/>
              </a:ext>
            </a:extLst>
          </p:cNvPr>
          <p:cNvSpPr txBox="1"/>
          <p:nvPr/>
        </p:nvSpPr>
        <p:spPr>
          <a:xfrm>
            <a:off x="73930" y="1634836"/>
            <a:ext cx="592467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b="1">
              <a:latin typeface="Times New Roman"/>
            </a:endParaRPr>
          </a:p>
          <a:p>
            <a:pPr algn="l"/>
            <a:endParaRPr lang="en-US">
              <a:cs typeface="Calibri"/>
            </a:endParaRPr>
          </a:p>
        </p:txBody>
      </p:sp>
      <p:sp>
        <p:nvSpPr>
          <p:cNvPr id="6" name="TextBox 5">
            <a:extLst>
              <a:ext uri="{FF2B5EF4-FFF2-40B4-BE49-F238E27FC236}">
                <a16:creationId xmlns:a16="http://schemas.microsoft.com/office/drawing/2014/main" id="{F303C4B7-E342-572D-BA25-F69B84F2711A}"/>
              </a:ext>
            </a:extLst>
          </p:cNvPr>
          <p:cNvSpPr txBox="1"/>
          <p:nvPr/>
        </p:nvSpPr>
        <p:spPr>
          <a:xfrm>
            <a:off x="0" y="2272145"/>
            <a:ext cx="715818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marL="285750" indent="-285750">
              <a:buFont typeface="Arial" panose="020B0604020202020204" pitchFamily="34" charset="0"/>
              <a:buChar char="•"/>
            </a:pPr>
            <a:r>
              <a:rPr lang="en-US">
                <a:latin typeface="Times New Roman"/>
                <a:ea typeface="+mn-lt"/>
                <a:cs typeface="+mn-lt"/>
              </a:rPr>
              <a:t>Using subtitle Edit tool for applying the data segmentation and cutting the videos into small audios maximum 12 second in length and exporting its sentences in file (*.txt).</a:t>
            </a:r>
          </a:p>
          <a:p>
            <a:pPr marL="285750" indent="-285750">
              <a:buFont typeface="Arial" panose="020B0604020202020204" pitchFamily="34" charset="0"/>
              <a:buChar char="•"/>
            </a:pPr>
            <a:r>
              <a:rPr lang="en-GB">
                <a:latin typeface="Times New Roman"/>
                <a:ea typeface="+mn-lt"/>
                <a:cs typeface="+mn-lt"/>
              </a:rPr>
              <a:t>Using python script (MateData-make.py) for renaming wav files and making Metadata file (*.txt) that contain the wav file name and its transcript.</a:t>
            </a:r>
          </a:p>
          <a:p>
            <a:pPr marL="285750" indent="-285750">
              <a:buFont typeface="Arial" panose="020B0604020202020204" pitchFamily="34" charset="0"/>
              <a:buChar char="•"/>
            </a:pPr>
            <a:endParaRPr lang="en-US">
              <a:latin typeface="Times New Roman"/>
              <a:ea typeface="+mn-lt"/>
              <a:cs typeface="+mn-lt"/>
            </a:endParaRPr>
          </a:p>
          <a:p>
            <a:endParaRPr lang="ar-EG">
              <a:ea typeface="+mn-lt"/>
              <a:cs typeface="+mn-lt"/>
            </a:endParaRPr>
          </a:p>
          <a:p>
            <a:endParaRPr lang="en-US">
              <a:ea typeface="+mn-lt"/>
              <a:cs typeface="+mn-lt"/>
            </a:endParaRPr>
          </a:p>
          <a:p>
            <a:endParaRPr lang="en-US">
              <a:cs typeface="Calibri"/>
            </a:endParaRPr>
          </a:p>
          <a:p>
            <a:pPr algn="l"/>
            <a:endParaRPr lang="en-US">
              <a:cs typeface="Calibri"/>
            </a:endParaRPr>
          </a:p>
        </p:txBody>
      </p:sp>
      <p:grpSp>
        <p:nvGrpSpPr>
          <p:cNvPr id="7" name="Group 6"/>
          <p:cNvGrpSpPr/>
          <p:nvPr/>
        </p:nvGrpSpPr>
        <p:grpSpPr>
          <a:xfrm>
            <a:off x="2597119" y="4134244"/>
            <a:ext cx="9205914" cy="2621078"/>
            <a:chOff x="2597119" y="4134244"/>
            <a:chExt cx="9205914" cy="262107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120" y="4549911"/>
              <a:ext cx="9205913" cy="220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597119" y="4134244"/>
              <a:ext cx="9205913" cy="391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The final MetaData.txt</a:t>
              </a:r>
              <a:endParaRPr lang="en-US"/>
            </a:p>
          </p:txBody>
        </p:sp>
      </p:grpSp>
      <p:grpSp>
        <p:nvGrpSpPr>
          <p:cNvPr id="9" name="Group 8"/>
          <p:cNvGrpSpPr/>
          <p:nvPr/>
        </p:nvGrpSpPr>
        <p:grpSpPr>
          <a:xfrm>
            <a:off x="6980072" y="1193065"/>
            <a:ext cx="4980891" cy="2539466"/>
            <a:chOff x="6980072" y="1193065"/>
            <a:chExt cx="4980891" cy="2539466"/>
          </a:xfrm>
        </p:grpSpPr>
        <p:pic>
          <p:nvPicPr>
            <p:cNvPr id="4" name="Picture 3">
              <a:extLst>
                <a:ext uri="{FF2B5EF4-FFF2-40B4-BE49-F238E27FC236}">
                  <a16:creationId xmlns:a16="http://schemas.microsoft.com/office/drawing/2014/main" id="{7ECA3D48-5868-4388-AA77-99DD7252994C}"/>
                </a:ext>
              </a:extLst>
            </p:cNvPr>
            <p:cNvPicPr>
              <a:picLocks noChangeAspect="1"/>
            </p:cNvPicPr>
            <p:nvPr/>
          </p:nvPicPr>
          <p:blipFill>
            <a:blip r:embed="rId3"/>
            <a:stretch>
              <a:fillRect/>
            </a:stretch>
          </p:blipFill>
          <p:spPr>
            <a:xfrm>
              <a:off x="6980072" y="1584441"/>
              <a:ext cx="4980891" cy="2148090"/>
            </a:xfrm>
            <a:prstGeom prst="rect">
              <a:avLst/>
            </a:prstGeom>
          </p:spPr>
        </p:pic>
        <p:sp>
          <p:nvSpPr>
            <p:cNvPr id="14" name="Rectangle 13"/>
            <p:cNvSpPr/>
            <p:nvPr/>
          </p:nvSpPr>
          <p:spPr>
            <a:xfrm>
              <a:off x="6980072" y="1193065"/>
              <a:ext cx="4980891" cy="391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Subtitle Edit 3.6.7</a:t>
              </a:r>
              <a:endParaRPr lang="en-US"/>
            </a:p>
          </p:txBody>
        </p:sp>
        <p:pic>
          <p:nvPicPr>
            <p:cNvPr id="15" name="Picture 3" descr="C:\Users\AhmedPro\Downloads\Subtitle_Edit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7819" y="1236414"/>
              <a:ext cx="303404" cy="30340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02FD94A2-A18C-3331-A5B0-71A610FEF257}"/>
              </a:ext>
            </a:extLst>
          </p:cNvPr>
          <p:cNvSpPr txBox="1"/>
          <p:nvPr/>
        </p:nvSpPr>
        <p:spPr>
          <a:xfrm>
            <a:off x="8845943" y="1434"/>
            <a:ext cx="34765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Yomna Mohamed:300327317</a:t>
            </a:r>
            <a:endParaRPr lang="en-US" sz="2000" b="1">
              <a:latin typeface="Times New Roman"/>
            </a:endParaRPr>
          </a:p>
        </p:txBody>
      </p:sp>
    </p:spTree>
    <p:extLst>
      <p:ext uri="{BB962C8B-B14F-4D97-AF65-F5344CB8AC3E}">
        <p14:creationId xmlns:p14="http://schemas.microsoft.com/office/powerpoint/2010/main" val="30893080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365125"/>
            <a:ext cx="10515600" cy="45719"/>
          </a:xfrm>
        </p:spPr>
        <p:txBody>
          <a:bodyPr>
            <a:normAutofit fontScale="90000"/>
          </a:bodyPr>
          <a:lstStyle/>
          <a:p>
            <a:r>
              <a:rPr lang="en-US"/>
              <a:t> </a:t>
            </a:r>
          </a:p>
        </p:txBody>
      </p:sp>
      <p:sp>
        <p:nvSpPr>
          <p:cNvPr id="3" name="عنصر نائب للمحتوى 2"/>
          <p:cNvSpPr>
            <a:spLocks noGrp="1"/>
          </p:cNvSpPr>
          <p:nvPr>
            <p:ph idx="1"/>
          </p:nvPr>
        </p:nvSpPr>
        <p:spPr>
          <a:xfrm>
            <a:off x="0" y="0"/>
            <a:ext cx="12192000" cy="6858000"/>
          </a:xfrm>
        </p:spPr>
        <p:txBody>
          <a:bodyPr vert="horz" lIns="91440" tIns="45720" rIns="91440" bIns="45720" rtlCol="0" anchor="t">
            <a:normAutofit/>
          </a:bodyPr>
          <a:lstStyle/>
          <a:p>
            <a:pPr marL="0" indent="0">
              <a:buNone/>
            </a:pPr>
            <a:endParaRPr lang="en-US" b="1"/>
          </a:p>
          <a:p>
            <a:pPr marL="0" indent="0">
              <a:buNone/>
            </a:pPr>
            <a:r>
              <a:rPr lang="en-US" b="1">
                <a:latin typeface="Times New Roman"/>
                <a:cs typeface="Times New Roman"/>
              </a:rPr>
              <a:t>Top Challenges have been Managed (Risks and Mitigation) </a:t>
            </a:r>
          </a:p>
          <a:p>
            <a:r>
              <a:rPr lang="en-US" sz="2000">
                <a:latin typeface="Times New Roman"/>
                <a:cs typeface="Times New Roman"/>
              </a:rPr>
              <a:t>There was a synchronization issue between the audio and its translation, where the voice comes before the translation, or the translation comes before the voice.</a:t>
            </a:r>
          </a:p>
          <a:p>
            <a:r>
              <a:rPr lang="en-US" sz="2000">
                <a:latin typeface="Times New Roman"/>
                <a:cs typeface="Times New Roman"/>
              </a:rPr>
              <a:t>There were special characters such as: (*) , (♪), (@), ?, -, #, _ and sound effects in the subtitle files.</a:t>
            </a:r>
          </a:p>
          <a:p>
            <a:pPr marL="0" indent="0">
              <a:buNone/>
            </a:pPr>
            <a:endParaRPr lang="en-US" sz="2000">
              <a:latin typeface="Times New Roman"/>
              <a:cs typeface="Times New Roman"/>
            </a:endParaRPr>
          </a:p>
          <a:p>
            <a:pPr marL="0" indent="0">
              <a:buNone/>
            </a:pPr>
            <a:r>
              <a:rPr lang="en-US" sz="2000" b="1">
                <a:latin typeface="Times New Roman"/>
                <a:cs typeface="Times New Roman"/>
              </a:rPr>
              <a:t>Solution:</a:t>
            </a:r>
          </a:p>
          <a:p>
            <a:pPr marL="342900" indent="-342900">
              <a:buFont typeface="Calibri" panose="020B0604020202020204" pitchFamily="34" charset="0"/>
              <a:buChar char="-"/>
            </a:pPr>
            <a:r>
              <a:rPr lang="en-US" sz="2000">
                <a:latin typeface="Times New Roman"/>
                <a:cs typeface="Times New Roman"/>
              </a:rPr>
              <a:t>Created a Python script </a:t>
            </a:r>
            <a:r>
              <a:rPr lang="en-US" sz="2000" b="1">
                <a:latin typeface="Times New Roman"/>
                <a:cs typeface="Times New Roman"/>
              </a:rPr>
              <a:t>"srt-resync.py"</a:t>
            </a:r>
            <a:r>
              <a:rPr lang="en-US" sz="2000">
                <a:latin typeface="Times New Roman"/>
                <a:cs typeface="Times New Roman"/>
              </a:rPr>
              <a:t> for synchronization issue.</a:t>
            </a:r>
            <a:endParaRPr lang="en-US" sz="2000">
              <a:cs typeface="Calibri"/>
            </a:endParaRPr>
          </a:p>
          <a:p>
            <a:pPr marL="342900" indent="-342900">
              <a:buFont typeface="Calibri" panose="020B0604020202020204" pitchFamily="34" charset="0"/>
              <a:buChar char="-"/>
            </a:pPr>
            <a:r>
              <a:rPr lang="en-US" sz="2000">
                <a:latin typeface="Times New Roman"/>
                <a:cs typeface="Times New Roman"/>
              </a:rPr>
              <a:t>Created a python script</a:t>
            </a:r>
            <a:r>
              <a:rPr lang="en-US" sz="2000" b="1">
                <a:latin typeface="Times New Roman"/>
                <a:cs typeface="Times New Roman"/>
              </a:rPr>
              <a:t> "filter-subtitles.py" to :</a:t>
            </a:r>
            <a:endParaRPr lang="en-US" sz="2000">
              <a:cs typeface="Calibri"/>
            </a:endParaRPr>
          </a:p>
          <a:p>
            <a:pPr marL="0" indent="0">
              <a:buNone/>
            </a:pPr>
            <a:r>
              <a:rPr lang="en-US" sz="1600">
                <a:latin typeface="Times New Roman"/>
                <a:cs typeface="Times New Roman"/>
              </a:rPr>
              <a:t>1- Removes font tags and text contained with, </a:t>
            </a:r>
            <a:endParaRPr lang="en-US" sz="1600">
              <a:ea typeface="+mn-lt"/>
              <a:cs typeface="+mn-lt"/>
            </a:endParaRPr>
          </a:p>
          <a:p>
            <a:pPr marL="0" indent="0">
              <a:buNone/>
            </a:pPr>
            <a:r>
              <a:rPr lang="en-US" sz="1600">
                <a:latin typeface="Times New Roman"/>
                <a:cs typeface="Times New Roman"/>
              </a:rPr>
              <a:t>subtitle entries containing asterisks, author tags, and</a:t>
            </a:r>
            <a:endParaRPr lang="en-US" sz="1600">
              <a:ea typeface="+mn-lt"/>
              <a:cs typeface="+mn-lt"/>
            </a:endParaRPr>
          </a:p>
          <a:p>
            <a:pPr marL="0" indent="0">
              <a:buNone/>
            </a:pPr>
            <a:r>
              <a:rPr lang="en-US" sz="1600">
                <a:latin typeface="Times New Roman"/>
                <a:cs typeface="Times New Roman"/>
              </a:rPr>
              <a:t> lone symbols.</a:t>
            </a:r>
            <a:endParaRPr lang="en-US" sz="1600">
              <a:latin typeface="Calibri"/>
              <a:cs typeface="Calibri"/>
            </a:endParaRPr>
          </a:p>
          <a:p>
            <a:pPr marL="0" indent="0">
              <a:buNone/>
            </a:pPr>
            <a:r>
              <a:rPr lang="en-US" sz="1600">
                <a:latin typeface="Times New Roman"/>
                <a:cs typeface="Times New Roman"/>
              </a:rPr>
              <a:t>2- Removes sound effects and text contained with like "BOOOM".</a:t>
            </a:r>
            <a:endParaRPr lang="en-US" sz="1600">
              <a:ea typeface="+mn-lt"/>
              <a:cs typeface="+mn-lt"/>
            </a:endParaRPr>
          </a:p>
          <a:p>
            <a:pPr marL="0" indent="0">
              <a:buNone/>
            </a:pPr>
            <a:r>
              <a:rPr lang="en-US" sz="1600">
                <a:latin typeface="Times New Roman"/>
                <a:cs typeface="Times New Roman"/>
              </a:rPr>
              <a:t>3- Replaces names with dashes.</a:t>
            </a:r>
            <a:endParaRPr lang="en-US" sz="1600">
              <a:latin typeface="Times New Roman"/>
              <a:ea typeface="+mn-lt"/>
              <a:cs typeface="Times New Roman"/>
            </a:endParaRPr>
          </a:p>
          <a:p>
            <a:pPr marL="0" indent="0">
              <a:buNone/>
            </a:pPr>
            <a:r>
              <a:rPr lang="en-US" sz="1600">
                <a:latin typeface="Times New Roman"/>
                <a:cs typeface="Times New Roman"/>
              </a:rPr>
              <a:t>4- Fixes erroneous comma spacing.</a:t>
            </a:r>
            <a:endParaRPr lang="en-US" sz="1600">
              <a:ea typeface="+mn-lt"/>
              <a:cs typeface="+mn-lt"/>
            </a:endParaRPr>
          </a:p>
          <a:p>
            <a:pPr marL="0" indent="0">
              <a:buNone/>
            </a:pPr>
            <a:r>
              <a:rPr lang="en-US" sz="1600">
                <a:latin typeface="Times New Roman"/>
                <a:cs typeface="Times New Roman"/>
              </a:rPr>
              <a:t>      </a:t>
            </a:r>
            <a:endParaRPr lang="en-US" sz="1600">
              <a:cs typeface="Calibri"/>
            </a:endParaRPr>
          </a:p>
          <a:p>
            <a:pPr marL="0" indent="0">
              <a:buNone/>
            </a:pPr>
            <a:endParaRPr lang="en-US" sz="2400">
              <a:latin typeface="Times New Roman"/>
              <a:cs typeface="Times New Roman"/>
            </a:endParaRPr>
          </a:p>
        </p:txBody>
      </p:sp>
      <p:sp>
        <p:nvSpPr>
          <p:cNvPr id="11" name="TextBox 10">
            <a:extLst>
              <a:ext uri="{FF2B5EF4-FFF2-40B4-BE49-F238E27FC236}">
                <a16:creationId xmlns:a16="http://schemas.microsoft.com/office/drawing/2014/main" id="{08F2EDB1-FCA4-8FA5-ABF2-703487BC22A6}"/>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 Sondos Ali: 300327219</a:t>
            </a:r>
            <a:endParaRPr lang="en-US" sz="2000" b="1">
              <a:latin typeface="Times New Roman"/>
            </a:endParaRPr>
          </a:p>
        </p:txBody>
      </p:sp>
      <p:grpSp>
        <p:nvGrpSpPr>
          <p:cNvPr id="4" name="Group 3">
            <a:extLst>
              <a:ext uri="{FF2B5EF4-FFF2-40B4-BE49-F238E27FC236}">
                <a16:creationId xmlns:a16="http://schemas.microsoft.com/office/drawing/2014/main" id="{61D26168-6A9C-0267-BA69-FB1ED56B4F76}"/>
              </a:ext>
            </a:extLst>
          </p:cNvPr>
          <p:cNvGrpSpPr/>
          <p:nvPr/>
        </p:nvGrpSpPr>
        <p:grpSpPr>
          <a:xfrm>
            <a:off x="7001567" y="3372494"/>
            <a:ext cx="4761911" cy="3302486"/>
            <a:chOff x="4247736" y="1316342"/>
            <a:chExt cx="6459734" cy="5157353"/>
          </a:xfrm>
        </p:grpSpPr>
        <p:pic>
          <p:nvPicPr>
            <p:cNvPr id="6" name="Picture 5">
              <a:extLst>
                <a:ext uri="{FF2B5EF4-FFF2-40B4-BE49-F238E27FC236}">
                  <a16:creationId xmlns:a16="http://schemas.microsoft.com/office/drawing/2014/main" id="{B5F1964E-2B67-528C-D1A8-D5906AAE164D}"/>
                </a:ext>
              </a:extLst>
            </p:cNvPr>
            <p:cNvPicPr>
              <a:picLocks noChangeAspect="1"/>
            </p:cNvPicPr>
            <p:nvPr/>
          </p:nvPicPr>
          <p:blipFill>
            <a:blip r:embed="rId2"/>
            <a:stretch>
              <a:fillRect/>
            </a:stretch>
          </p:blipFill>
          <p:spPr>
            <a:xfrm>
              <a:off x="4247736" y="1804664"/>
              <a:ext cx="6459734" cy="4669031"/>
            </a:xfrm>
            <a:prstGeom prst="rect">
              <a:avLst/>
            </a:prstGeom>
          </p:spPr>
        </p:pic>
        <p:sp>
          <p:nvSpPr>
            <p:cNvPr id="7" name="Rectangle 6">
              <a:extLst>
                <a:ext uri="{FF2B5EF4-FFF2-40B4-BE49-F238E27FC236}">
                  <a16:creationId xmlns:a16="http://schemas.microsoft.com/office/drawing/2014/main" id="{7106CB0D-4EDA-025B-7D27-91D7E9E59EC2}"/>
                </a:ext>
              </a:extLst>
            </p:cNvPr>
            <p:cNvSpPr/>
            <p:nvPr/>
          </p:nvSpPr>
          <p:spPr>
            <a:xfrm>
              <a:off x="4247736" y="1316342"/>
              <a:ext cx="6459734" cy="403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After applying filer-subtitlies.py</a:t>
              </a:r>
              <a:endParaRPr lang="en-US"/>
            </a:p>
          </p:txBody>
        </p:sp>
      </p:grpSp>
    </p:spTree>
    <p:extLst>
      <p:ext uri="{BB962C8B-B14F-4D97-AF65-F5344CB8AC3E}">
        <p14:creationId xmlns:p14="http://schemas.microsoft.com/office/powerpoint/2010/main" val="7583587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365125"/>
            <a:ext cx="10515600" cy="45719"/>
          </a:xfrm>
        </p:spPr>
        <p:txBody>
          <a:bodyPr>
            <a:normAutofit fontScale="90000"/>
          </a:bodyPr>
          <a:lstStyle/>
          <a:p>
            <a:r>
              <a:rPr lang="en-US"/>
              <a:t> </a:t>
            </a:r>
          </a:p>
        </p:txBody>
      </p:sp>
      <p:sp>
        <p:nvSpPr>
          <p:cNvPr id="3" name="عنصر نائب للمحتوى 2"/>
          <p:cNvSpPr>
            <a:spLocks noGrp="1"/>
          </p:cNvSpPr>
          <p:nvPr>
            <p:ph idx="1"/>
          </p:nvPr>
        </p:nvSpPr>
        <p:spPr>
          <a:xfrm>
            <a:off x="0" y="0"/>
            <a:ext cx="12192000" cy="6858000"/>
          </a:xfrm>
        </p:spPr>
        <p:txBody>
          <a:bodyPr vert="horz" lIns="91440" tIns="45720" rIns="91440" bIns="45720" rtlCol="0" anchor="t">
            <a:normAutofit/>
          </a:bodyPr>
          <a:lstStyle/>
          <a:p>
            <a:pPr marL="0" indent="0">
              <a:buNone/>
            </a:pPr>
            <a:endParaRPr lang="en-US" b="1" dirty="0"/>
          </a:p>
          <a:p>
            <a:pPr marL="0" indent="0">
              <a:buNone/>
            </a:pPr>
            <a:r>
              <a:rPr lang="en-US" b="1" dirty="0">
                <a:latin typeface="Times New Roman"/>
                <a:cs typeface="Times New Roman"/>
              </a:rPr>
              <a:t>Top Challenges have been Managed (Risks and Mitigation) Cont. </a:t>
            </a:r>
            <a:endParaRPr lang="en-US" dirty="0">
              <a:latin typeface="Times New Roman"/>
              <a:cs typeface="Times New Roman"/>
            </a:endParaRPr>
          </a:p>
          <a:p>
            <a:pPr fontAlgn="base"/>
            <a:r>
              <a:rPr lang="en-GB" sz="2000" dirty="0">
                <a:latin typeface="Times New Roman"/>
                <a:cs typeface="Times New Roman"/>
              </a:rPr>
              <a:t>After data segmentation, there are some audios </a:t>
            </a:r>
            <a:r>
              <a:rPr lang="en" sz="2000" dirty="0">
                <a:latin typeface="Times New Roman"/>
                <a:cs typeface="Times New Roman"/>
              </a:rPr>
              <a:t>meaningless</a:t>
            </a:r>
            <a:r>
              <a:rPr lang="en-GB" sz="2000" dirty="0">
                <a:latin typeface="Times New Roman"/>
                <a:cs typeface="Times New Roman"/>
              </a:rPr>
              <a:t>, so we made </a:t>
            </a:r>
            <a:r>
              <a:rPr lang="en-US" sz="2000" dirty="0">
                <a:latin typeface="Times New Roman"/>
                <a:cs typeface="Times New Roman"/>
              </a:rPr>
              <a:t>a Python script (wav-Merge.py) to </a:t>
            </a:r>
            <a:r>
              <a:rPr lang="en-GB" sz="2000" dirty="0">
                <a:latin typeface="Times New Roman"/>
                <a:cs typeface="Times New Roman"/>
              </a:rPr>
              <a:t>merge audios less than 5 sec together</a:t>
            </a:r>
            <a:r>
              <a:rPr lang="en-US" sz="2000" dirty="0">
                <a:latin typeface="Times New Roman"/>
                <a:cs typeface="Times New Roman"/>
              </a:rPr>
              <a:t>.</a:t>
            </a:r>
          </a:p>
          <a:p>
            <a:pPr marL="0" indent="0" fontAlgn="base">
              <a:buNone/>
            </a:pPr>
            <a:r>
              <a:rPr lang="en-GB" sz="2000" dirty="0">
                <a:latin typeface="Times New Roman"/>
                <a:cs typeface="Times New Roman"/>
              </a:rPr>
              <a:t>     as shown in figure (After applying wav-Merge.py)</a:t>
            </a:r>
          </a:p>
          <a:p>
            <a:pPr marL="0" indent="0" fontAlgn="base">
              <a:buNone/>
            </a:pPr>
            <a:r>
              <a:rPr lang="en-GB" sz="2000" dirty="0"/>
              <a:t>      .</a:t>
            </a:r>
            <a:endParaRPr lang="en-GB" sz="2000" dirty="0">
              <a:cs typeface="Calibri"/>
            </a:endParaRPr>
          </a:p>
        </p:txBody>
      </p:sp>
      <p:grpSp>
        <p:nvGrpSpPr>
          <p:cNvPr id="7" name="Group 6">
            <a:extLst>
              <a:ext uri="{FF2B5EF4-FFF2-40B4-BE49-F238E27FC236}">
                <a16:creationId xmlns:a16="http://schemas.microsoft.com/office/drawing/2014/main" id="{1E04FF2B-DC65-0D83-16EB-258822104E02}"/>
              </a:ext>
            </a:extLst>
          </p:cNvPr>
          <p:cNvGrpSpPr/>
          <p:nvPr/>
        </p:nvGrpSpPr>
        <p:grpSpPr>
          <a:xfrm>
            <a:off x="5190406" y="3209222"/>
            <a:ext cx="6598240" cy="1894290"/>
            <a:chOff x="3638550" y="2188689"/>
            <a:chExt cx="5909005" cy="1894290"/>
          </a:xfrm>
        </p:grpSpPr>
        <p:sp>
          <p:nvSpPr>
            <p:cNvPr id="8" name="Rectangle 7"/>
            <p:cNvSpPr/>
            <p:nvPr/>
          </p:nvSpPr>
          <p:spPr>
            <a:xfrm>
              <a:off x="3639757" y="2188689"/>
              <a:ext cx="5907798" cy="413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Before applying </a:t>
              </a:r>
              <a:r>
                <a:rPr lang="en-US"/>
                <a:t>wav-Merge.py</a:t>
              </a:r>
            </a:p>
          </p:txBody>
        </p:sp>
        <p:pic>
          <p:nvPicPr>
            <p:cNvPr id="6" name="Picture 6">
              <a:extLst>
                <a:ext uri="{FF2B5EF4-FFF2-40B4-BE49-F238E27FC236}">
                  <a16:creationId xmlns:a16="http://schemas.microsoft.com/office/drawing/2014/main" id="{2DFCB1B6-5B07-3994-16BD-0F879FB9239A}"/>
                </a:ext>
              </a:extLst>
            </p:cNvPr>
            <p:cNvPicPr>
              <a:picLocks noChangeAspect="1"/>
            </p:cNvPicPr>
            <p:nvPr/>
          </p:nvPicPr>
          <p:blipFill>
            <a:blip r:embed="rId12"/>
            <a:stretch>
              <a:fillRect/>
            </a:stretch>
          </p:blipFill>
          <p:spPr>
            <a:xfrm>
              <a:off x="3638550" y="2613275"/>
              <a:ext cx="5908394" cy="1469704"/>
            </a:xfrm>
            <a:prstGeom prst="rect">
              <a:avLst/>
            </a:prstGeom>
          </p:spPr>
        </p:pic>
      </p:grpSp>
      <p:grpSp>
        <p:nvGrpSpPr>
          <p:cNvPr id="12" name="Group 11">
            <a:extLst>
              <a:ext uri="{FF2B5EF4-FFF2-40B4-BE49-F238E27FC236}">
                <a16:creationId xmlns:a16="http://schemas.microsoft.com/office/drawing/2014/main" id="{ED5A2F8F-AF30-9F9A-EF6A-C94C066AB5CF}"/>
              </a:ext>
            </a:extLst>
          </p:cNvPr>
          <p:cNvGrpSpPr/>
          <p:nvPr/>
        </p:nvGrpSpPr>
        <p:grpSpPr>
          <a:xfrm>
            <a:off x="2038350" y="5413807"/>
            <a:ext cx="9782175" cy="1196377"/>
            <a:chOff x="1247775" y="5156632"/>
            <a:chExt cx="9782175" cy="1196377"/>
          </a:xfrm>
        </p:grpSpPr>
        <p:sp>
          <p:nvSpPr>
            <p:cNvPr id="5" name="Rectangle 4"/>
            <p:cNvSpPr/>
            <p:nvPr/>
          </p:nvSpPr>
          <p:spPr>
            <a:xfrm>
              <a:off x="1251141" y="5156632"/>
              <a:ext cx="9776339" cy="422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After applying </a:t>
              </a:r>
              <a:r>
                <a:rPr lang="en-US"/>
                <a:t>wav-Merge.py</a:t>
              </a:r>
            </a:p>
          </p:txBody>
        </p:sp>
        <p:pic>
          <p:nvPicPr>
            <p:cNvPr id="11" name="Picture 11">
              <a:extLst>
                <a:ext uri="{FF2B5EF4-FFF2-40B4-BE49-F238E27FC236}">
                  <a16:creationId xmlns:a16="http://schemas.microsoft.com/office/drawing/2014/main" id="{118D442B-78E5-ED16-CA82-5CD0401DF64C}"/>
                </a:ext>
              </a:extLst>
            </p:cNvPr>
            <p:cNvPicPr>
              <a:picLocks noChangeAspect="1"/>
            </p:cNvPicPr>
            <p:nvPr/>
          </p:nvPicPr>
          <p:blipFill>
            <a:blip r:embed="rId13"/>
            <a:stretch>
              <a:fillRect/>
            </a:stretch>
          </p:blipFill>
          <p:spPr>
            <a:xfrm>
              <a:off x="1247775" y="5619915"/>
              <a:ext cx="9782175" cy="733094"/>
            </a:xfrm>
            <a:prstGeom prst="rect">
              <a:avLst/>
            </a:prstGeom>
          </p:spPr>
        </p:pic>
      </p:grpSp>
      <p:sp>
        <p:nvSpPr>
          <p:cNvPr id="9" name="TextBox 8">
            <a:extLst>
              <a:ext uri="{FF2B5EF4-FFF2-40B4-BE49-F238E27FC236}">
                <a16:creationId xmlns:a16="http://schemas.microsoft.com/office/drawing/2014/main" id="{800B47D1-450F-D487-2DDA-8412B2C20F5A}"/>
              </a:ext>
            </a:extLst>
          </p:cNvPr>
          <p:cNvSpPr txBox="1"/>
          <p:nvPr/>
        </p:nvSpPr>
        <p:spPr>
          <a:xfrm>
            <a:off x="8812856" y="3903"/>
            <a:ext cx="3426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 Sondos Ali: 300327219</a:t>
            </a:r>
            <a:endParaRPr lang="en-US" sz="2000" b="1">
              <a:latin typeface="Times New Roman"/>
            </a:endParaRPr>
          </a:p>
        </p:txBody>
      </p:sp>
      <p:pic>
        <p:nvPicPr>
          <p:cNvPr id="15" name="AlAyalKibrit_00002">
            <a:hlinkClick r:id="" action="ppaction://media"/>
            <a:extLst>
              <a:ext uri="{FF2B5EF4-FFF2-40B4-BE49-F238E27FC236}">
                <a16:creationId xmlns:a16="http://schemas.microsoft.com/office/drawing/2014/main" id="{176554FE-4764-4C91-9821-83A91021E5E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709106" y="3177263"/>
            <a:ext cx="778062" cy="456192"/>
          </a:xfrm>
          <a:prstGeom prst="rect">
            <a:avLst/>
          </a:prstGeom>
        </p:spPr>
      </p:pic>
      <p:cxnSp>
        <p:nvCxnSpPr>
          <p:cNvPr id="17" name="Straight Arrow Connector 16">
            <a:extLst>
              <a:ext uri="{FF2B5EF4-FFF2-40B4-BE49-F238E27FC236}">
                <a16:creationId xmlns:a16="http://schemas.microsoft.com/office/drawing/2014/main" id="{7A95ABDC-21CB-4977-BF17-FE7BF67AE5A6}"/>
              </a:ext>
            </a:extLst>
          </p:cNvPr>
          <p:cNvCxnSpPr/>
          <p:nvPr/>
        </p:nvCxnSpPr>
        <p:spPr>
          <a:xfrm>
            <a:off x="2439081" y="3415884"/>
            <a:ext cx="2798064" cy="6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AlAyalKibrit_00003">
            <a:hlinkClick r:id="" action="ppaction://media"/>
            <a:extLst>
              <a:ext uri="{FF2B5EF4-FFF2-40B4-BE49-F238E27FC236}">
                <a16:creationId xmlns:a16="http://schemas.microsoft.com/office/drawing/2014/main" id="{82297793-F09B-4FF1-99CE-2345C427C881}"/>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709106" y="3677860"/>
            <a:ext cx="682716" cy="435609"/>
          </a:xfrm>
          <a:prstGeom prst="rect">
            <a:avLst/>
          </a:prstGeom>
        </p:spPr>
      </p:pic>
      <p:cxnSp>
        <p:nvCxnSpPr>
          <p:cNvPr id="19" name="Straight Arrow Connector 18">
            <a:extLst>
              <a:ext uri="{FF2B5EF4-FFF2-40B4-BE49-F238E27FC236}">
                <a16:creationId xmlns:a16="http://schemas.microsoft.com/office/drawing/2014/main" id="{3B2AB4D9-444D-4E09-A6FF-C0B78E401081}"/>
              </a:ext>
            </a:extLst>
          </p:cNvPr>
          <p:cNvCxnSpPr>
            <a:cxnSpLocks/>
            <a:stCxn id="18" idx="3"/>
          </p:cNvCxnSpPr>
          <p:nvPr/>
        </p:nvCxnSpPr>
        <p:spPr>
          <a:xfrm>
            <a:off x="2391822" y="3895665"/>
            <a:ext cx="2845323" cy="38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223230-BF11-4633-9FD0-0E1690BAFFB4}"/>
              </a:ext>
            </a:extLst>
          </p:cNvPr>
          <p:cNvCxnSpPr>
            <a:cxnSpLocks/>
          </p:cNvCxnSpPr>
          <p:nvPr/>
        </p:nvCxnSpPr>
        <p:spPr>
          <a:xfrm>
            <a:off x="2439081" y="4317425"/>
            <a:ext cx="2798064" cy="182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AlAyalKibrit_00005">
            <a:hlinkClick r:id="" action="ppaction://media"/>
            <a:extLst>
              <a:ext uri="{FF2B5EF4-FFF2-40B4-BE49-F238E27FC236}">
                <a16:creationId xmlns:a16="http://schemas.microsoft.com/office/drawing/2014/main" id="{3054E9F5-1092-4366-BFDC-1013F98F39DF}"/>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698934" y="4604698"/>
            <a:ext cx="692888" cy="498814"/>
          </a:xfrm>
          <a:prstGeom prst="rect">
            <a:avLst/>
          </a:prstGeom>
        </p:spPr>
      </p:pic>
      <p:cxnSp>
        <p:nvCxnSpPr>
          <p:cNvPr id="27" name="Straight Arrow Connector 26">
            <a:extLst>
              <a:ext uri="{FF2B5EF4-FFF2-40B4-BE49-F238E27FC236}">
                <a16:creationId xmlns:a16="http://schemas.microsoft.com/office/drawing/2014/main" id="{D22B42CA-D21D-4174-BA0A-B79FCCBC2917}"/>
              </a:ext>
            </a:extLst>
          </p:cNvPr>
          <p:cNvCxnSpPr>
            <a:cxnSpLocks/>
          </p:cNvCxnSpPr>
          <p:nvPr/>
        </p:nvCxnSpPr>
        <p:spPr>
          <a:xfrm flipV="1">
            <a:off x="2439081" y="4674399"/>
            <a:ext cx="2859514" cy="13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AlAyalKibrit_00005_merge">
            <a:hlinkClick r:id="" action="ppaction://media"/>
            <a:extLst>
              <a:ext uri="{FF2B5EF4-FFF2-40B4-BE49-F238E27FC236}">
                <a16:creationId xmlns:a16="http://schemas.microsoft.com/office/drawing/2014/main" id="{8A96F6FA-80E7-4E6C-B06A-ED3989AFECAC}"/>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634131" y="5822011"/>
            <a:ext cx="945750" cy="945750"/>
          </a:xfrm>
          <a:prstGeom prst="rect">
            <a:avLst/>
          </a:prstGeom>
        </p:spPr>
      </p:pic>
      <p:cxnSp>
        <p:nvCxnSpPr>
          <p:cNvPr id="30" name="Straight Arrow Connector 29">
            <a:extLst>
              <a:ext uri="{FF2B5EF4-FFF2-40B4-BE49-F238E27FC236}">
                <a16:creationId xmlns:a16="http://schemas.microsoft.com/office/drawing/2014/main" id="{32A6F991-844A-47BE-82BC-43FEC4C9FEA7}"/>
              </a:ext>
            </a:extLst>
          </p:cNvPr>
          <p:cNvCxnSpPr>
            <a:cxnSpLocks/>
          </p:cNvCxnSpPr>
          <p:nvPr/>
        </p:nvCxnSpPr>
        <p:spPr>
          <a:xfrm>
            <a:off x="1627140" y="6243637"/>
            <a:ext cx="470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26CA846-1178-465E-8697-9A4178803947}"/>
              </a:ext>
            </a:extLst>
          </p:cNvPr>
          <p:cNvCxnSpPr>
            <a:cxnSpLocks/>
          </p:cNvCxnSpPr>
          <p:nvPr/>
        </p:nvCxnSpPr>
        <p:spPr>
          <a:xfrm flipH="1">
            <a:off x="739727" y="3383880"/>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542BAA8-F16F-4D4D-B49C-AD3E2E7734F3}"/>
              </a:ext>
            </a:extLst>
          </p:cNvPr>
          <p:cNvCxnSpPr>
            <a:cxnSpLocks/>
          </p:cNvCxnSpPr>
          <p:nvPr/>
        </p:nvCxnSpPr>
        <p:spPr>
          <a:xfrm flipH="1">
            <a:off x="721125" y="3895664"/>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1EAF3B6-50C4-4DDF-80EF-85D562140801}"/>
              </a:ext>
            </a:extLst>
          </p:cNvPr>
          <p:cNvCxnSpPr>
            <a:cxnSpLocks/>
          </p:cNvCxnSpPr>
          <p:nvPr/>
        </p:nvCxnSpPr>
        <p:spPr>
          <a:xfrm flipH="1">
            <a:off x="721125" y="4357068"/>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E3E900B-070A-4564-92F5-C3A6EA122F40}"/>
              </a:ext>
            </a:extLst>
          </p:cNvPr>
          <p:cNvCxnSpPr>
            <a:cxnSpLocks/>
          </p:cNvCxnSpPr>
          <p:nvPr/>
        </p:nvCxnSpPr>
        <p:spPr>
          <a:xfrm flipH="1">
            <a:off x="721125" y="4834867"/>
            <a:ext cx="945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13E3CAF-9944-4BB1-834A-2A08EE6F4836}"/>
              </a:ext>
            </a:extLst>
          </p:cNvPr>
          <p:cNvCxnSpPr>
            <a:cxnSpLocks/>
          </p:cNvCxnSpPr>
          <p:nvPr/>
        </p:nvCxnSpPr>
        <p:spPr>
          <a:xfrm flipH="1">
            <a:off x="721125" y="3383880"/>
            <a:ext cx="18602" cy="2642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B641803-835A-4336-B2DB-DFCB34DE8D78}"/>
              </a:ext>
            </a:extLst>
          </p:cNvPr>
          <p:cNvSpPr/>
          <p:nvPr/>
        </p:nvSpPr>
        <p:spPr>
          <a:xfrm>
            <a:off x="39403" y="3966812"/>
            <a:ext cx="783228" cy="369332"/>
          </a:xfrm>
          <a:prstGeom prst="rect">
            <a:avLst/>
          </a:prstGeom>
        </p:spPr>
        <p:txBody>
          <a:bodyPr wrap="none">
            <a:spAutoFit/>
          </a:bodyPr>
          <a:lstStyle/>
          <a:p>
            <a:pPr fontAlgn="base"/>
            <a:r>
              <a:rPr lang="en-GB" dirty="0">
                <a:latin typeface="Times New Roman"/>
                <a:cs typeface="Times New Roman"/>
              </a:rPr>
              <a:t>Merge</a:t>
            </a:r>
            <a:endParaRPr lang="en-US" dirty="0"/>
          </a:p>
        </p:txBody>
      </p:sp>
      <p:pic>
        <p:nvPicPr>
          <p:cNvPr id="49" name="AlAyalKibrit_00004">
            <a:hlinkClick r:id="" action="ppaction://media"/>
            <a:extLst>
              <a:ext uri="{FF2B5EF4-FFF2-40B4-BE49-F238E27FC236}">
                <a16:creationId xmlns:a16="http://schemas.microsoft.com/office/drawing/2014/main" id="{2CB488B0-5121-4329-B2E0-6AAE8E461643}"/>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1698934" y="4106254"/>
            <a:ext cx="573955" cy="573955"/>
          </a:xfrm>
          <a:prstGeom prst="rect">
            <a:avLst/>
          </a:prstGeom>
        </p:spPr>
      </p:pic>
    </p:spTree>
    <p:extLst>
      <p:ext uri="{BB962C8B-B14F-4D97-AF65-F5344CB8AC3E}">
        <p14:creationId xmlns:p14="http://schemas.microsoft.com/office/powerpoint/2010/main" val="74063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66"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67" fill="hold"/>
                                        <p:tgtEl>
                                          <p:spTgt spid="2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333" fill="hold"/>
                                        <p:tgtEl>
                                          <p:spTgt spid="2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00"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5"/>
                </p:tgtEl>
              </p:cMediaNode>
            </p:audio>
            <p:audio>
              <p:cMediaNode vol="80000">
                <p:cTn id="24" fill="hold" display="0">
                  <p:stCondLst>
                    <p:cond delay="indefinite"/>
                  </p:stCondLst>
                  <p:endCondLst>
                    <p:cond evt="onStopAudio" delay="0">
                      <p:tgtEl>
                        <p:sldTgt/>
                      </p:tgtEl>
                    </p:cond>
                  </p:endCondLst>
                </p:cTn>
                <p:tgtEl>
                  <p:spTgt spid="18"/>
                </p:tgtEl>
              </p:cMediaNode>
            </p:audio>
            <p:audio>
              <p:cMediaNode vol="80000">
                <p:cTn id="25" fill="hold" display="0">
                  <p:stCondLst>
                    <p:cond delay="indefinite"/>
                  </p:stCondLst>
                  <p:endCondLst>
                    <p:cond evt="onStopAudio" delay="0">
                      <p:tgtEl>
                        <p:sldTgt/>
                      </p:tgtEl>
                    </p:cond>
                  </p:endCondLst>
                </p:cTn>
                <p:tgtEl>
                  <p:spTgt spid="26"/>
                </p:tgtEl>
              </p:cMediaNode>
            </p:audio>
            <p:audio>
              <p:cMediaNode vol="80000">
                <p:cTn id="26" fill="hold" display="0">
                  <p:stCondLst>
                    <p:cond delay="indefinite"/>
                  </p:stCondLst>
                  <p:endCondLst>
                    <p:cond evt="onStopAudio" delay="0">
                      <p:tgtEl>
                        <p:sldTgt/>
                      </p:tgtEl>
                    </p:cond>
                  </p:endCondLst>
                </p:cTn>
                <p:tgtEl>
                  <p:spTgt spid="29"/>
                </p:tgtEl>
              </p:cMediaNode>
            </p:audio>
            <p:audio>
              <p:cMediaNode vol="80000">
                <p:cTn id="27" fill="hold" display="0">
                  <p:stCondLst>
                    <p:cond delay="indefinite"/>
                  </p:stCondLst>
                  <p:endCondLst>
                    <p:cond evt="onStopAudio" delay="0">
                      <p:tgtEl>
                        <p:sldTgt/>
                      </p:tgtEl>
                    </p:cond>
                  </p:endCondLst>
                </p:cTn>
                <p:tgtEl>
                  <p:spTgt spid="4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93C1-5ED2-6966-668B-64B355B46C04}"/>
              </a:ext>
            </a:extLst>
          </p:cNvPr>
          <p:cNvSpPr>
            <a:spLocks noGrp="1"/>
          </p:cNvSpPr>
          <p:nvPr>
            <p:ph type="title"/>
          </p:nvPr>
        </p:nvSpPr>
        <p:spPr>
          <a:xfrm>
            <a:off x="-4011" y="135276"/>
            <a:ext cx="6200691" cy="1190871"/>
          </a:xfrm>
        </p:spPr>
        <p:txBody>
          <a:bodyPr>
            <a:normAutofit/>
          </a:bodyPr>
          <a:lstStyle/>
          <a:p>
            <a:r>
              <a:rPr lang="en-US" sz="3200" b="1">
                <a:latin typeface="Times New Roman"/>
                <a:ea typeface="+mj-lt"/>
                <a:cs typeface="+mj-lt"/>
              </a:rPr>
              <a:t>Critical Requirements 3  :-</a:t>
            </a:r>
            <a:endParaRPr lang="en-US" sz="3200">
              <a:latin typeface="Times New Roman"/>
            </a:endParaRPr>
          </a:p>
          <a:p>
            <a:endParaRPr lang="en-US">
              <a:cs typeface="Calibri Light"/>
            </a:endParaRPr>
          </a:p>
        </p:txBody>
      </p:sp>
      <p:sp>
        <p:nvSpPr>
          <p:cNvPr id="6" name="TextBox 5">
            <a:extLst>
              <a:ext uri="{FF2B5EF4-FFF2-40B4-BE49-F238E27FC236}">
                <a16:creationId xmlns:a16="http://schemas.microsoft.com/office/drawing/2014/main" id="{0AB1AF36-78C0-7BC0-F10B-63E3CCC0D13E}"/>
              </a:ext>
            </a:extLst>
          </p:cNvPr>
          <p:cNvSpPr txBox="1"/>
          <p:nvPr/>
        </p:nvSpPr>
        <p:spPr>
          <a:xfrm>
            <a:off x="177783" y="1112213"/>
            <a:ext cx="71004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atin typeface="Times New Roman"/>
                <a:cs typeface="Calibri"/>
              </a:rPr>
              <a:t>End to End model architecture.</a:t>
            </a:r>
            <a:endParaRPr lang="en-US">
              <a:cs typeface="Calibri" panose="020F0502020204030204"/>
            </a:endParaRPr>
          </a:p>
          <a:p>
            <a:pPr marL="342900" indent="-342900">
              <a:buAutoNum type="arabicPeriod"/>
            </a:pPr>
            <a:r>
              <a:rPr lang="en-US">
                <a:cs typeface="Calibri" panose="020F0502020204030204"/>
              </a:rPr>
              <a:t>Pre trained model on Arabic language. </a:t>
            </a:r>
          </a:p>
          <a:p>
            <a:pPr marL="342900" indent="-342900">
              <a:buAutoNum type="arabicPeriod"/>
            </a:pPr>
            <a:r>
              <a:rPr lang="en-US">
                <a:latin typeface="Calibri"/>
                <a:cs typeface="Calibri"/>
              </a:rPr>
              <a:t>Get the baseline</a:t>
            </a:r>
          </a:p>
          <a:p>
            <a:endParaRPr lang="en-US">
              <a:latin typeface="Times New Roman"/>
              <a:cs typeface="Calibri"/>
            </a:endParaRPr>
          </a:p>
          <a:p>
            <a:endParaRPr lang="en-US">
              <a:cs typeface="Calibri"/>
            </a:endParaRPr>
          </a:p>
        </p:txBody>
      </p:sp>
      <p:sp>
        <p:nvSpPr>
          <p:cNvPr id="7" name="TextBox 6">
            <a:extLst>
              <a:ext uri="{FF2B5EF4-FFF2-40B4-BE49-F238E27FC236}">
                <a16:creationId xmlns:a16="http://schemas.microsoft.com/office/drawing/2014/main" id="{DCCF7429-6577-1FD6-C39F-B7FA0AA47341}"/>
              </a:ext>
            </a:extLst>
          </p:cNvPr>
          <p:cNvSpPr txBox="1"/>
          <p:nvPr/>
        </p:nvSpPr>
        <p:spPr>
          <a:xfrm>
            <a:off x="53776" y="2401758"/>
            <a:ext cx="620720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mn-lt"/>
                <a:cs typeface="+mn-lt"/>
              </a:rPr>
              <a:t>Solution Design:-</a:t>
            </a:r>
            <a:endParaRPr lang="en-US" sz="3200">
              <a:latin typeface="Times New Roman"/>
            </a:endParaRPr>
          </a:p>
          <a:p>
            <a:pPr algn="l"/>
            <a:endParaRPr lang="en-US">
              <a:cs typeface="Calibri"/>
            </a:endParaRPr>
          </a:p>
        </p:txBody>
      </p:sp>
      <p:sp>
        <p:nvSpPr>
          <p:cNvPr id="8" name="TextBox 7">
            <a:extLst>
              <a:ext uri="{FF2B5EF4-FFF2-40B4-BE49-F238E27FC236}">
                <a16:creationId xmlns:a16="http://schemas.microsoft.com/office/drawing/2014/main" id="{9D0CFFD6-4150-4AED-3D74-E188E1FEBCD9}"/>
              </a:ext>
            </a:extLst>
          </p:cNvPr>
          <p:cNvSpPr txBox="1"/>
          <p:nvPr/>
        </p:nvSpPr>
        <p:spPr>
          <a:xfrm>
            <a:off x="177783" y="3261371"/>
            <a:ext cx="1083399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Whisper is an automatic speech recognition (ASR) system trained on 680,000 hours of multilingual and multitask supervised data collected from internet.</a:t>
            </a:r>
          </a:p>
          <a:p>
            <a:endParaRPr lang="en-US">
              <a:ea typeface="+mn-lt"/>
              <a:cs typeface="+mn-lt"/>
            </a:endParaRPr>
          </a:p>
          <a:p>
            <a:r>
              <a:rPr lang="en-US">
                <a:ea typeface="+mn-lt"/>
                <a:cs typeface="+mn-lt"/>
              </a:rPr>
              <a:t>The Whisper architecture is  end-to-end approach,</a:t>
            </a:r>
            <a:endParaRPr lang="en-US"/>
          </a:p>
          <a:p>
            <a:r>
              <a:rPr lang="en-US">
                <a:ea typeface="+mn-lt"/>
                <a:cs typeface="+mn-lt"/>
              </a:rPr>
              <a:t>It used Python 3.9.9 and </a:t>
            </a:r>
            <a:r>
              <a:rPr lang="en-US">
                <a:ea typeface="+mn-lt"/>
                <a:cs typeface="+mn-lt"/>
                <a:hlinkClick r:id="rId2"/>
              </a:rPr>
              <a:t>PyTorch</a:t>
            </a:r>
            <a:r>
              <a:rPr lang="en-US">
                <a:ea typeface="+mn-lt"/>
                <a:cs typeface="+mn-lt"/>
              </a:rPr>
              <a:t> 1.10.1 to train and test models</a:t>
            </a:r>
            <a:endParaRPr lang="en-US"/>
          </a:p>
          <a:p>
            <a:endParaRPr lang="en-US">
              <a:latin typeface="Calibri" panose="020F0502020204030204"/>
              <a:cs typeface="Calibri" panose="020F0502020204030204"/>
            </a:endParaRPr>
          </a:p>
          <a:p>
            <a:r>
              <a:rPr lang="en-US">
                <a:latin typeface="Times New Roman"/>
                <a:cs typeface="Times New Roman"/>
              </a:rPr>
              <a:t>Whisper word error rate (WER) is 17.4 in Arabic language.</a:t>
            </a:r>
            <a:endParaRPr lang="en-US">
              <a:cs typeface="Calibri"/>
            </a:endParaRPr>
          </a:p>
          <a:p>
            <a:endParaRPr lang="en-US">
              <a:latin typeface="Calibri"/>
              <a:cs typeface="Calibri" panose="020F0502020204030204"/>
            </a:endParaRPr>
          </a:p>
          <a:p>
            <a:endParaRPr lang="en-US">
              <a:latin typeface="Times New Roman"/>
              <a:cs typeface="Calibri" panose="020F0502020204030204"/>
            </a:endParaRPr>
          </a:p>
          <a:p>
            <a:endParaRPr lang="en-US">
              <a:latin typeface="Times New Roman"/>
              <a:cs typeface="Calibri" panose="020F0502020204030204"/>
            </a:endParaRPr>
          </a:p>
        </p:txBody>
      </p:sp>
      <p:sp>
        <p:nvSpPr>
          <p:cNvPr id="11" name="TextBox 10">
            <a:extLst>
              <a:ext uri="{FF2B5EF4-FFF2-40B4-BE49-F238E27FC236}">
                <a16:creationId xmlns:a16="http://schemas.microsoft.com/office/drawing/2014/main" id="{084DB987-DF70-CC19-5D85-6F15FA81217C}"/>
              </a:ext>
            </a:extLst>
          </p:cNvPr>
          <p:cNvSpPr txBox="1"/>
          <p:nvPr/>
        </p:nvSpPr>
        <p:spPr>
          <a:xfrm>
            <a:off x="9175304" y="73733"/>
            <a:ext cx="3299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Times New Roman"/>
              <a:cs typeface="Calibri"/>
            </a:endParaRPr>
          </a:p>
          <a:p>
            <a:pPr algn="l"/>
            <a:endParaRPr lang="en-US">
              <a:cs typeface="Calibri"/>
            </a:endParaRPr>
          </a:p>
        </p:txBody>
      </p:sp>
      <p:pic>
        <p:nvPicPr>
          <p:cNvPr id="3" name="Picture 3">
            <a:extLst>
              <a:ext uri="{FF2B5EF4-FFF2-40B4-BE49-F238E27FC236}">
                <a16:creationId xmlns:a16="http://schemas.microsoft.com/office/drawing/2014/main" id="{38565C13-733A-5203-2CDD-CD5EDD6D28EB}"/>
              </a:ext>
            </a:extLst>
          </p:cNvPr>
          <p:cNvPicPr>
            <a:picLocks noChangeAspect="1"/>
          </p:cNvPicPr>
          <p:nvPr/>
        </p:nvPicPr>
        <p:blipFill>
          <a:blip r:embed="rId3"/>
          <a:stretch>
            <a:fillRect/>
          </a:stretch>
        </p:blipFill>
        <p:spPr>
          <a:xfrm>
            <a:off x="5780743" y="4958511"/>
            <a:ext cx="6190342" cy="1606062"/>
          </a:xfrm>
          <a:prstGeom prst="rect">
            <a:avLst/>
          </a:prstGeom>
        </p:spPr>
      </p:pic>
      <p:pic>
        <p:nvPicPr>
          <p:cNvPr id="4" name="Graphic 4" descr="Two speech bubbles">
            <a:extLst>
              <a:ext uri="{FF2B5EF4-FFF2-40B4-BE49-F238E27FC236}">
                <a16:creationId xmlns:a16="http://schemas.microsoft.com/office/drawing/2014/main" id="{C72E0721-C3FF-A17B-0768-54D91DA018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1861" y="-162704"/>
            <a:ext cx="1673942" cy="1673942"/>
          </a:xfrm>
          <a:prstGeom prst="rect">
            <a:avLst/>
          </a:prstGeom>
        </p:spPr>
      </p:pic>
      <p:sp>
        <p:nvSpPr>
          <p:cNvPr id="5" name="TextBox 1">
            <a:extLst>
              <a:ext uri="{FF2B5EF4-FFF2-40B4-BE49-F238E27FC236}">
                <a16:creationId xmlns:a16="http://schemas.microsoft.com/office/drawing/2014/main" id="{174D2F7D-3AB5-FE5E-B9A2-C5B771E33F8A}"/>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0824675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DA77-43D0-BD0D-3EDF-BF6C31D027C4}"/>
              </a:ext>
            </a:extLst>
          </p:cNvPr>
          <p:cNvSpPr>
            <a:spLocks noGrp="1"/>
          </p:cNvSpPr>
          <p:nvPr>
            <p:ph type="title"/>
          </p:nvPr>
        </p:nvSpPr>
        <p:spPr>
          <a:xfrm>
            <a:off x="823823" y="264484"/>
            <a:ext cx="10529977" cy="750469"/>
          </a:xfrm>
        </p:spPr>
        <p:txBody>
          <a:bodyPr>
            <a:normAutofit/>
          </a:bodyPr>
          <a:lstStyle/>
          <a:p>
            <a:r>
              <a:rPr lang="en-US" b="1">
                <a:cs typeface="Calibri Light"/>
              </a:rPr>
              <a:t>Baseline: </a:t>
            </a:r>
            <a:endParaRPr lang="en-US" b="1"/>
          </a:p>
        </p:txBody>
      </p:sp>
      <p:sp>
        <p:nvSpPr>
          <p:cNvPr id="3" name="Content Placeholder 2">
            <a:extLst>
              <a:ext uri="{FF2B5EF4-FFF2-40B4-BE49-F238E27FC236}">
                <a16:creationId xmlns:a16="http://schemas.microsoft.com/office/drawing/2014/main" id="{D0E37650-11FB-06E3-276D-54DEEF0E1790}"/>
              </a:ext>
            </a:extLst>
          </p:cNvPr>
          <p:cNvSpPr>
            <a:spLocks noGrp="1"/>
          </p:cNvSpPr>
          <p:nvPr>
            <p:ph idx="1"/>
          </p:nvPr>
        </p:nvSpPr>
        <p:spPr>
          <a:xfrm>
            <a:off x="823823" y="1006382"/>
            <a:ext cx="5431515" cy="1522964"/>
          </a:xfrm>
        </p:spPr>
        <p:txBody>
          <a:bodyPr vert="horz" lIns="91440" tIns="45720" rIns="91440" bIns="45720" rtlCol="0" anchor="t">
            <a:normAutofit/>
          </a:bodyPr>
          <a:lstStyle/>
          <a:p>
            <a:r>
              <a:rPr lang="en-US" sz="2000">
                <a:ea typeface="+mn-lt"/>
                <a:cs typeface="+mn-lt"/>
              </a:rPr>
              <a:t>We got our baseline after testing the whisper pretrained model on our data and we got a WER with a value 121.657, And the model did not recognize most of the audios language correctly</a:t>
            </a:r>
            <a:endParaRPr lang="en-US" sz="2000"/>
          </a:p>
        </p:txBody>
      </p:sp>
      <p:sp>
        <p:nvSpPr>
          <p:cNvPr id="7" name="Rectangle 6">
            <a:extLst>
              <a:ext uri="{FF2B5EF4-FFF2-40B4-BE49-F238E27FC236}">
                <a16:creationId xmlns:a16="http://schemas.microsoft.com/office/drawing/2014/main" id="{F4C8E735-D8CE-CD0D-E935-788E0A102FEB}"/>
              </a:ext>
            </a:extLst>
          </p:cNvPr>
          <p:cNvSpPr/>
          <p:nvPr/>
        </p:nvSpPr>
        <p:spPr>
          <a:xfrm>
            <a:off x="827737" y="3121820"/>
            <a:ext cx="10496978" cy="3426121"/>
          </a:xfrm>
          <a:prstGeom prst="rect">
            <a:avLst/>
          </a:prstGeom>
          <a:solidFill>
            <a:schemeClr val="bg1"/>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3182593-9F21-DAFB-1ADC-B3B30766EA3F}"/>
              </a:ext>
            </a:extLst>
          </p:cNvPr>
          <p:cNvSpPr txBox="1">
            <a:spLocks/>
          </p:cNvSpPr>
          <p:nvPr/>
        </p:nvSpPr>
        <p:spPr>
          <a:xfrm>
            <a:off x="911715" y="3258115"/>
            <a:ext cx="4058653" cy="4689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cs typeface="Calibri Light"/>
              </a:rPr>
              <a:t>Evaluation metric (WER) :</a:t>
            </a:r>
            <a:r>
              <a:rPr lang="en-US" sz="2800">
                <a:cs typeface="Calibri Light"/>
              </a:rPr>
              <a:t> </a:t>
            </a:r>
          </a:p>
        </p:txBody>
      </p:sp>
      <p:graphicFrame>
        <p:nvGraphicFramePr>
          <p:cNvPr id="10" name="Diagram 10">
            <a:extLst>
              <a:ext uri="{FF2B5EF4-FFF2-40B4-BE49-F238E27FC236}">
                <a16:creationId xmlns:a16="http://schemas.microsoft.com/office/drawing/2014/main" id="{7D481133-9AC3-7E7F-AF6C-887F0F8F2DD4}"/>
              </a:ext>
            </a:extLst>
          </p:cNvPr>
          <p:cNvGraphicFramePr/>
          <p:nvPr>
            <p:extLst>
              <p:ext uri="{D42A27DB-BD31-4B8C-83A1-F6EECF244321}">
                <p14:modId xmlns:p14="http://schemas.microsoft.com/office/powerpoint/2010/main" val="2276770072"/>
              </p:ext>
            </p:extLst>
          </p:nvPr>
        </p:nvGraphicFramePr>
        <p:xfrm>
          <a:off x="6743781" y="3863036"/>
          <a:ext cx="3922889" cy="2429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0" name="Picture 180">
            <a:extLst>
              <a:ext uri="{FF2B5EF4-FFF2-40B4-BE49-F238E27FC236}">
                <a16:creationId xmlns:a16="http://schemas.microsoft.com/office/drawing/2014/main" id="{F0BEE94C-6A96-9EAC-E6CD-A263DF9D99E6}"/>
              </a:ext>
            </a:extLst>
          </p:cNvPr>
          <p:cNvPicPr>
            <a:picLocks noChangeAspect="1"/>
          </p:cNvPicPr>
          <p:nvPr/>
        </p:nvPicPr>
        <p:blipFill>
          <a:blip r:embed="rId7"/>
          <a:stretch>
            <a:fillRect/>
          </a:stretch>
        </p:blipFill>
        <p:spPr>
          <a:xfrm>
            <a:off x="1003299" y="4272218"/>
            <a:ext cx="3874877" cy="949624"/>
          </a:xfrm>
          <a:prstGeom prst="rect">
            <a:avLst/>
          </a:prstGeom>
        </p:spPr>
      </p:pic>
      <p:sp>
        <p:nvSpPr>
          <p:cNvPr id="235" name="TextBox 234">
            <a:extLst>
              <a:ext uri="{FF2B5EF4-FFF2-40B4-BE49-F238E27FC236}">
                <a16:creationId xmlns:a16="http://schemas.microsoft.com/office/drawing/2014/main" id="{67C5F1C5-6E35-D777-8C1C-733F87375C91}"/>
              </a:ext>
            </a:extLst>
          </p:cNvPr>
          <p:cNvSpPr txBox="1"/>
          <p:nvPr/>
        </p:nvSpPr>
        <p:spPr>
          <a:xfrm>
            <a:off x="921475" y="3796027"/>
            <a:ext cx="51752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is a measure of how accurate an Automatic Speech Recognition (ASR) system performs.</a:t>
            </a:r>
            <a:endParaRPr lang="en-US" sz="2000"/>
          </a:p>
        </p:txBody>
      </p:sp>
      <p:pic>
        <p:nvPicPr>
          <p:cNvPr id="16" name="Picture 16" descr="A picture containing text, device, meter&#10;&#10;Description automatically generated">
            <a:extLst>
              <a:ext uri="{FF2B5EF4-FFF2-40B4-BE49-F238E27FC236}">
                <a16:creationId xmlns:a16="http://schemas.microsoft.com/office/drawing/2014/main" id="{9A14B6E8-C1B8-0272-5E5B-17E840E02DCF}"/>
              </a:ext>
            </a:extLst>
          </p:cNvPr>
          <p:cNvPicPr>
            <a:picLocks noChangeAspect="1"/>
          </p:cNvPicPr>
          <p:nvPr/>
        </p:nvPicPr>
        <p:blipFill>
          <a:blip r:embed="rId8"/>
          <a:stretch>
            <a:fillRect/>
          </a:stretch>
        </p:blipFill>
        <p:spPr>
          <a:xfrm>
            <a:off x="1064796" y="5503195"/>
            <a:ext cx="3424989" cy="904875"/>
          </a:xfrm>
          <a:prstGeom prst="rect">
            <a:avLst/>
          </a:prstGeom>
        </p:spPr>
      </p:pic>
      <p:sp>
        <p:nvSpPr>
          <p:cNvPr id="17" name="Title 1">
            <a:extLst>
              <a:ext uri="{FF2B5EF4-FFF2-40B4-BE49-F238E27FC236}">
                <a16:creationId xmlns:a16="http://schemas.microsoft.com/office/drawing/2014/main" id="{6F608E53-D873-3CF2-8A41-0B7AFB41E53A}"/>
              </a:ext>
            </a:extLst>
          </p:cNvPr>
          <p:cNvSpPr txBox="1">
            <a:spLocks/>
          </p:cNvSpPr>
          <p:nvPr/>
        </p:nvSpPr>
        <p:spPr>
          <a:xfrm>
            <a:off x="1062109" y="5032772"/>
            <a:ext cx="1612232" cy="4689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cs typeface="Calibri Light"/>
              </a:rPr>
              <a:t>Example:</a:t>
            </a:r>
          </a:p>
        </p:txBody>
      </p:sp>
      <p:pic>
        <p:nvPicPr>
          <p:cNvPr id="259" name="Picture 259">
            <a:extLst>
              <a:ext uri="{FF2B5EF4-FFF2-40B4-BE49-F238E27FC236}">
                <a16:creationId xmlns:a16="http://schemas.microsoft.com/office/drawing/2014/main" id="{CE34C307-5D17-9D98-6731-C90D2400FD97}"/>
              </a:ext>
            </a:extLst>
          </p:cNvPr>
          <p:cNvPicPr>
            <a:picLocks noChangeAspect="1"/>
          </p:cNvPicPr>
          <p:nvPr/>
        </p:nvPicPr>
        <p:blipFill rotWithShape="1">
          <a:blip r:embed="rId9"/>
          <a:srcRect t="826" r="641" b="5480"/>
          <a:stretch/>
        </p:blipFill>
        <p:spPr>
          <a:xfrm>
            <a:off x="7817027" y="1014059"/>
            <a:ext cx="2287144" cy="1660733"/>
          </a:xfrm>
          <a:prstGeom prst="rect">
            <a:avLst/>
          </a:prstGeom>
        </p:spPr>
      </p:pic>
      <p:sp>
        <p:nvSpPr>
          <p:cNvPr id="11" name="TextBox 10">
            <a:extLst>
              <a:ext uri="{FF2B5EF4-FFF2-40B4-BE49-F238E27FC236}">
                <a16:creationId xmlns:a16="http://schemas.microsoft.com/office/drawing/2014/main" id="{79B62F51-60B9-18D9-26D8-AD01E2C9B6F9}"/>
              </a:ext>
            </a:extLst>
          </p:cNvPr>
          <p:cNvSpPr txBox="1"/>
          <p:nvPr/>
        </p:nvSpPr>
        <p:spPr>
          <a:xfrm>
            <a:off x="8812856" y="3903"/>
            <a:ext cx="34264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Calibri"/>
              </a:rPr>
              <a:t> Eman Mohamed :</a:t>
            </a:r>
            <a:r>
              <a:rPr lang="en-US" sz="2000" b="1">
                <a:ea typeface="+mn-lt"/>
                <a:cs typeface="+mn-lt"/>
              </a:rPr>
              <a:t>300327278</a:t>
            </a:r>
            <a:endParaRPr lang="en-US" sz="2000" b="1">
              <a:latin typeface="Times New Roman"/>
            </a:endParaRPr>
          </a:p>
        </p:txBody>
      </p:sp>
    </p:spTree>
    <p:extLst>
      <p:ext uri="{BB962C8B-B14F-4D97-AF65-F5344CB8AC3E}">
        <p14:creationId xmlns:p14="http://schemas.microsoft.com/office/powerpoint/2010/main" val="294558894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1890</Words>
  <Application>Microsoft Office PowerPoint</Application>
  <PresentationFormat>Widescreen</PresentationFormat>
  <Paragraphs>229</Paragraphs>
  <Slides>18</Slides>
  <Notes>1</Notes>
  <HiddenSlides>0</HiddenSlides>
  <MMClips>6</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Problem Definition:-  According to there is no speech translation model based on the end-to-end architecture for the Egyptian dialect language, so we will deploy a model that can be supported as a service to understand Egyptian dialect. Our project is based on identifying the human voice audios extracted from films and YouTube videos and converting them into text to make communication easier. </vt:lpstr>
      <vt:lpstr> </vt:lpstr>
      <vt:lpstr>Critical Requirements 1 :-</vt:lpstr>
      <vt:lpstr>Critical Requirements 2 :-</vt:lpstr>
      <vt:lpstr> </vt:lpstr>
      <vt:lpstr> </vt:lpstr>
      <vt:lpstr>Critical Requirements 3  :- </vt:lpstr>
      <vt:lpstr>Baseline: </vt:lpstr>
      <vt:lpstr>   </vt:lpstr>
      <vt:lpstr>Critical Requirements 4 :</vt:lpstr>
      <vt:lpstr>Critical Requirement 5:   1- fine tuning whisper model  2- Evaluation </vt:lpstr>
      <vt:lpstr>PowerPoint Presentation</vt:lpstr>
      <vt:lpstr>Evaluation: </vt:lpstr>
      <vt:lpstr>Critical Requirements 6 : </vt:lpstr>
      <vt:lpstr>Project DEMO</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AhmedPro</dc:creator>
  <cp:lastModifiedBy>mm</cp:lastModifiedBy>
  <cp:revision>21</cp:revision>
  <dcterms:created xsi:type="dcterms:W3CDTF">2022-11-05T14:36:11Z</dcterms:created>
  <dcterms:modified xsi:type="dcterms:W3CDTF">2023-01-07T20:54:58Z</dcterms:modified>
</cp:coreProperties>
</file>